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65" r:id="rId3"/>
    <p:sldId id="294" r:id="rId4"/>
    <p:sldId id="285" r:id="rId5"/>
    <p:sldId id="264" r:id="rId6"/>
    <p:sldId id="257" r:id="rId7"/>
    <p:sldId id="258" r:id="rId8"/>
    <p:sldId id="261" r:id="rId9"/>
    <p:sldId id="262" r:id="rId10"/>
    <p:sldId id="278" r:id="rId11"/>
    <p:sldId id="296" r:id="rId12"/>
    <p:sldId id="259" r:id="rId13"/>
    <p:sldId id="260" r:id="rId14"/>
    <p:sldId id="277" r:id="rId15"/>
    <p:sldId id="297" r:id="rId16"/>
    <p:sldId id="266" r:id="rId17"/>
    <p:sldId id="267" r:id="rId18"/>
    <p:sldId id="298" r:id="rId19"/>
    <p:sldId id="268" r:id="rId20"/>
    <p:sldId id="293" r:id="rId21"/>
    <p:sldId id="279" r:id="rId22"/>
    <p:sldId id="295" r:id="rId23"/>
    <p:sldId id="269" r:id="rId24"/>
    <p:sldId id="273" r:id="rId25"/>
    <p:sldId id="283" r:id="rId26"/>
    <p:sldId id="281" r:id="rId27"/>
    <p:sldId id="282" r:id="rId28"/>
    <p:sldId id="270" r:id="rId29"/>
    <p:sldId id="289" r:id="rId30"/>
    <p:sldId id="288" r:id="rId31"/>
    <p:sldId id="26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1720" autoAdjust="0"/>
  </p:normalViewPr>
  <p:slideViewPr>
    <p:cSldViewPr snapToGrid="0">
      <p:cViewPr varScale="1">
        <p:scale>
          <a:sx n="106" d="100"/>
          <a:sy n="106" d="100"/>
        </p:scale>
        <p:origin x="-17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E67F5-3D4F-4199-AD1A-A9E64979EC45}" type="datetimeFigureOut">
              <a:rPr lang="fr-FR" smtClean="0"/>
              <a:pPr/>
              <a:t>16/09/2019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FF3D4-5AC8-403E-B827-8F313FEDFE60}" type="slidenum">
              <a:rPr lang="fr-FR" smtClean="0"/>
              <a:pPr/>
              <a:t>‹N°›</a:t>
            </a:fld>
            <a:endParaRPr lang="fr-FR"/>
          </a:p>
        </p:txBody>
      </p:sp>
    </p:spTree>
    <p:extLst>
      <p:ext uri="{BB962C8B-B14F-4D97-AF65-F5344CB8AC3E}">
        <p14:creationId xmlns:p14="http://schemas.microsoft.com/office/powerpoint/2010/main" val="254399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C1FF3D4-5AC8-403E-B827-8F313FEDFE60}"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C1FF3D4-5AC8-403E-B827-8F313FEDFE60}"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t>Les diagrammes de cas d'utilisation sont utilisés pour donner une vision globale du comportement fonctionnel d'un système. Un cas d'utilisation représente une unité discrète d'interaction entre un utilisateur (humain ou machine) et un système. Il est une unité significative de travail. </a:t>
            </a:r>
          </a:p>
          <a:p>
            <a:endParaRPr lang="fr-FR" sz="1200" dirty="0" smtClean="0"/>
          </a:p>
          <a:p>
            <a:r>
              <a:rPr lang="fr-FR" sz="1200" dirty="0" smtClean="0"/>
              <a:t>Dans un diagramme de cas d'utilisation, les utilisateurs sont appelés acteurs (</a:t>
            </a:r>
            <a:r>
              <a:rPr lang="fr-FR" sz="1200" dirty="0" err="1" smtClean="0"/>
              <a:t>actors</a:t>
            </a:r>
            <a:r>
              <a:rPr lang="fr-FR" sz="1200" dirty="0" smtClean="0"/>
              <a:t>), ils interagissent avec les cas d'utilisation (use cases).</a:t>
            </a:r>
          </a:p>
          <a:p>
            <a:endParaRPr lang="fr-FR" dirty="0"/>
          </a:p>
        </p:txBody>
      </p:sp>
      <p:sp>
        <p:nvSpPr>
          <p:cNvPr id="4" name="Espace réservé du numéro de diapositive 3"/>
          <p:cNvSpPr>
            <a:spLocks noGrp="1"/>
          </p:cNvSpPr>
          <p:nvPr>
            <p:ph type="sldNum" sz="quarter" idx="10"/>
          </p:nvPr>
        </p:nvSpPr>
        <p:spPr/>
        <p:txBody>
          <a:bodyPr/>
          <a:lstStyle/>
          <a:p>
            <a:fld id="{FC1FF3D4-5AC8-403E-B827-8F313FEDFE60}" type="slidenum">
              <a:rPr lang="fr-FR" smtClean="0"/>
              <a:pPr/>
              <a:t>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sz="1200" dirty="0" smtClean="0"/>
              <a:t>Les exigences  sont utilisées pour formaliser les pré-requis du système, se traduisant par des fonctionnalités ou conditions qui doivent ou devraient être satisfaites par le système (selon les éventuelles priorités associées aux exigences).</a:t>
            </a:r>
          </a:p>
          <a:p>
            <a:endParaRPr lang="fr-FR" sz="1200" dirty="0" smtClean="0"/>
          </a:p>
          <a:p>
            <a:r>
              <a:rPr lang="fr-FR" sz="1200" dirty="0" err="1" smtClean="0"/>
              <a:t>SysML</a:t>
            </a:r>
            <a:r>
              <a:rPr lang="fr-FR" sz="1200" dirty="0" smtClean="0"/>
              <a:t> définit de nouveaux types de d'associations  :</a:t>
            </a:r>
          </a:p>
          <a:p>
            <a:endParaRPr lang="fr-FR" sz="1200" dirty="0" smtClean="0"/>
          </a:p>
          <a:p>
            <a:endParaRPr lang="fr-FR" sz="1200" dirty="0" smtClean="0"/>
          </a:p>
          <a:p>
            <a:pPr lvl="1"/>
            <a:r>
              <a:rPr lang="fr-FR" sz="1200" dirty="0" smtClean="0"/>
              <a:t>•</a:t>
            </a:r>
            <a:r>
              <a:rPr lang="fr-FR" sz="1200" dirty="0" err="1" smtClean="0"/>
              <a:t>Derive</a:t>
            </a:r>
            <a:r>
              <a:rPr lang="fr-FR" sz="1200" dirty="0" smtClean="0"/>
              <a:t> : une ou plusieurs exigences sont dérivées d'une exigence</a:t>
            </a:r>
          </a:p>
          <a:p>
            <a:pPr lvl="1"/>
            <a:r>
              <a:rPr lang="fr-FR" sz="1200" dirty="0" smtClean="0"/>
              <a:t>•</a:t>
            </a:r>
            <a:r>
              <a:rPr lang="fr-FR" sz="1200" dirty="0" err="1" smtClean="0"/>
              <a:t>Satisfy</a:t>
            </a:r>
            <a:r>
              <a:rPr lang="fr-FR" sz="1200" dirty="0" smtClean="0"/>
              <a:t> : un ou plusieurs éléments du modèle (par exemple un bloc) permettent de satisfaire une exigence</a:t>
            </a:r>
          </a:p>
          <a:p>
            <a:pPr lvl="1"/>
            <a:r>
              <a:rPr lang="fr-FR" sz="1200" dirty="0" smtClean="0"/>
              <a:t>•</a:t>
            </a:r>
            <a:r>
              <a:rPr lang="fr-FR" sz="1200" dirty="0" err="1" smtClean="0"/>
              <a:t>Verify</a:t>
            </a:r>
            <a:r>
              <a:rPr lang="fr-FR" sz="1200" dirty="0" smtClean="0"/>
              <a:t> : un ou plusieurs éléments du modèle (par exemple un « test case ») permettent de vérifier et valider une exigence</a:t>
            </a:r>
          </a:p>
          <a:p>
            <a:pPr lvl="1"/>
            <a:r>
              <a:rPr lang="fr-FR" sz="1200" dirty="0" smtClean="0"/>
              <a:t>•</a:t>
            </a:r>
            <a:r>
              <a:rPr lang="fr-FR" sz="1200" dirty="0" err="1" smtClean="0"/>
              <a:t>Refine</a:t>
            </a:r>
            <a:r>
              <a:rPr lang="fr-FR" sz="1200" dirty="0" smtClean="0"/>
              <a:t> : un ou plusieurs éléments du modèle, par exemple un cas d'utilisation, redéfinit une exigence </a:t>
            </a:r>
          </a:p>
          <a:p>
            <a:endParaRPr lang="fr-FR" sz="1200" dirty="0" smtClean="0"/>
          </a:p>
          <a:p>
            <a:r>
              <a:rPr lang="fr-FR" sz="1200" dirty="0" err="1" smtClean="0"/>
              <a:t>SysML</a:t>
            </a:r>
            <a:r>
              <a:rPr lang="fr-FR" sz="1200" dirty="0" smtClean="0"/>
              <a:t> définit de nouveaux commentaires permettant d'associer une explication à des associations ou éléments du modèle :</a:t>
            </a:r>
          </a:p>
          <a:p>
            <a:endParaRPr lang="fr-FR" sz="1200" dirty="0" smtClean="0"/>
          </a:p>
          <a:p>
            <a:endParaRPr lang="fr-FR" sz="1200" dirty="0" smtClean="0"/>
          </a:p>
          <a:p>
            <a:pPr lvl="1"/>
            <a:r>
              <a:rPr lang="fr-FR" sz="1200" dirty="0" smtClean="0"/>
              <a:t>•</a:t>
            </a:r>
            <a:r>
              <a:rPr lang="fr-FR" sz="1200" dirty="0" err="1" smtClean="0"/>
              <a:t>Problem</a:t>
            </a:r>
            <a:r>
              <a:rPr lang="fr-FR" sz="1200" dirty="0" smtClean="0"/>
              <a:t> : commentaire dont la description pose le problème ou le besoin qui a donné lieu à la création de l'association ou de l'élément associé</a:t>
            </a:r>
          </a:p>
          <a:p>
            <a:pPr lvl="1"/>
            <a:r>
              <a:rPr lang="fr-FR" sz="1200" dirty="0" smtClean="0"/>
              <a:t>•</a:t>
            </a:r>
            <a:r>
              <a:rPr lang="fr-FR" sz="1200" dirty="0" err="1" smtClean="0"/>
              <a:t>Rationale</a:t>
            </a:r>
            <a:r>
              <a:rPr lang="fr-FR" sz="1200" dirty="0" smtClean="0"/>
              <a:t>: commentaire dont la description indique la raison ou la justification par rapport à l'élément ou l'association associé</a:t>
            </a:r>
          </a:p>
          <a:p>
            <a:endParaRPr lang="fr-FR" dirty="0"/>
          </a:p>
        </p:txBody>
      </p:sp>
      <p:sp>
        <p:nvSpPr>
          <p:cNvPr id="4" name="Espace réservé du numéro de diapositive 3"/>
          <p:cNvSpPr>
            <a:spLocks noGrp="1"/>
          </p:cNvSpPr>
          <p:nvPr>
            <p:ph type="sldNum" sz="quarter" idx="10"/>
          </p:nvPr>
        </p:nvSpPr>
        <p:spPr/>
        <p:txBody>
          <a:bodyPr/>
          <a:lstStyle/>
          <a:p>
            <a:fld id="{FC1FF3D4-5AC8-403E-B827-8F313FEDFE60}" type="slidenum">
              <a:rPr lang="fr-FR" smtClean="0"/>
              <a:pPr/>
              <a:t>13</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Sd</a:t>
            </a:r>
            <a:r>
              <a:rPr lang="fr-FR" dirty="0" smtClean="0"/>
              <a:t> </a:t>
            </a:r>
            <a:r>
              <a:rPr lang="fr-FR" dirty="0" err="1" smtClean="0"/>
              <a:t>sequence</a:t>
            </a:r>
            <a:r>
              <a:rPr lang="fr-FR" baseline="0" dirty="0" smtClean="0"/>
              <a:t> </a:t>
            </a:r>
            <a:r>
              <a:rPr lang="fr-FR" baseline="0" dirty="0" err="1" smtClean="0"/>
              <a:t>diagram</a:t>
            </a:r>
            <a:endParaRPr lang="fr-FR" dirty="0"/>
          </a:p>
        </p:txBody>
      </p:sp>
      <p:sp>
        <p:nvSpPr>
          <p:cNvPr id="4" name="Espace réservé du numéro de diapositive 3"/>
          <p:cNvSpPr>
            <a:spLocks noGrp="1"/>
          </p:cNvSpPr>
          <p:nvPr>
            <p:ph type="sldNum" sz="quarter" idx="10"/>
          </p:nvPr>
        </p:nvSpPr>
        <p:spPr/>
        <p:txBody>
          <a:bodyPr/>
          <a:lstStyle/>
          <a:p>
            <a:fld id="{FC1FF3D4-5AC8-403E-B827-8F313FEDFE60}" type="slidenum">
              <a:rPr lang="fr-FR" smtClean="0"/>
              <a:pPr/>
              <a:t>17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Sd</a:t>
            </a:r>
            <a:r>
              <a:rPr lang="fr-FR" dirty="0" smtClean="0"/>
              <a:t> </a:t>
            </a:r>
            <a:r>
              <a:rPr lang="fr-FR" dirty="0" err="1" smtClean="0"/>
              <a:t>sequence</a:t>
            </a:r>
            <a:r>
              <a:rPr lang="fr-FR" baseline="0" dirty="0" smtClean="0"/>
              <a:t> </a:t>
            </a:r>
            <a:r>
              <a:rPr lang="fr-FR" baseline="0" dirty="0" err="1" smtClean="0"/>
              <a:t>diagram</a:t>
            </a:r>
            <a:endParaRPr lang="fr-FR" dirty="0"/>
          </a:p>
        </p:txBody>
      </p:sp>
      <p:sp>
        <p:nvSpPr>
          <p:cNvPr id="4" name="Espace réservé du numéro de diapositive 3"/>
          <p:cNvSpPr>
            <a:spLocks noGrp="1"/>
          </p:cNvSpPr>
          <p:nvPr>
            <p:ph type="sldNum" sz="quarter" idx="10"/>
          </p:nvPr>
        </p:nvSpPr>
        <p:spPr/>
        <p:txBody>
          <a:bodyPr/>
          <a:lstStyle/>
          <a:p>
            <a:fld id="{FC1FF3D4-5AC8-403E-B827-8F313FEDFE60}" type="slidenum">
              <a:rPr lang="fr-FR" smtClean="0"/>
              <a:pPr/>
              <a:t>18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C699CB88-5E1A-4FAC-892A-60949ACB1F6F}" type="datetimeFigureOut">
              <a:rPr lang="en-US" smtClean="0"/>
              <a:pPr/>
              <a:t>9/16/2019</a:t>
            </a:fld>
            <a:endParaRPr lang="en-US"/>
          </a:p>
        </p:txBody>
      </p:sp>
      <p:sp>
        <p:nvSpPr>
          <p:cNvPr id="8" name="Espace réservé du pied de page 7"/>
          <p:cNvSpPr>
            <a:spLocks noGrp="1"/>
          </p:cNvSpPr>
          <p:nvPr>
            <p:ph type="ftr" sz="quarter" idx="11"/>
          </p:nvPr>
        </p:nvSpPr>
        <p:spPr/>
        <p:txBody>
          <a:bodyPr/>
          <a:lstStyle>
            <a:extLst/>
          </a:lstStyle>
          <a:p>
            <a:endParaRPr kumimoji="0" lang="en-US"/>
          </a:p>
        </p:txBody>
      </p:sp>
      <p:sp>
        <p:nvSpPr>
          <p:cNvPr id="11" name="Espace réservé du numéro de diapositive 10"/>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99CB88-5E1A-4FAC-892A-60949ACB1F6F}" type="datetimeFigureOut">
              <a:rPr lang="en-US" smtClean="0"/>
              <a:pPr/>
              <a:t>9/16/2019</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99CB88-5E1A-4FAC-892A-60949ACB1F6F}" type="datetimeFigureOut">
              <a:rPr lang="en-US" smtClean="0"/>
              <a:pPr/>
              <a:t>9/16/2019</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99CB88-5E1A-4FAC-892A-60949ACB1F6F}" type="datetimeFigureOut">
              <a:rPr lang="en-US" smtClean="0"/>
              <a:pPr/>
              <a:t>9/16/2019</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699CB88-5E1A-4FAC-892A-60949ACB1F6F}" type="datetimeFigureOut">
              <a:rPr lang="en-US" smtClean="0"/>
              <a:pPr/>
              <a:t>9/16/2019</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699CB88-5E1A-4FAC-892A-60949ACB1F6F}" type="datetimeFigureOut">
              <a:rPr lang="en-US" smtClean="0"/>
              <a:pPr/>
              <a:t>9/16/2019</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699CB88-5E1A-4FAC-892A-60949ACB1F6F}" type="datetimeFigureOut">
              <a:rPr lang="en-US" smtClean="0"/>
              <a:pPr/>
              <a:t>9/16/2019</a:t>
            </a:fld>
            <a:endParaRPr lang="en-US"/>
          </a:p>
        </p:txBody>
      </p:sp>
      <p:sp>
        <p:nvSpPr>
          <p:cNvPr id="8" name="Espace réservé du pied de page 7"/>
          <p:cNvSpPr>
            <a:spLocks noGrp="1"/>
          </p:cNvSpPr>
          <p:nvPr>
            <p:ph type="ftr" sz="quarter" idx="11"/>
          </p:nvPr>
        </p:nvSpPr>
        <p:spPr/>
        <p:txBody>
          <a:bodyPr/>
          <a:lstStyle>
            <a:extLst/>
          </a:lstStyle>
          <a:p>
            <a:endParaRPr kumimoji="0" lang="en-US"/>
          </a:p>
        </p:txBody>
      </p:sp>
      <p:sp>
        <p:nvSpPr>
          <p:cNvPr id="9" name="Espace réservé du numéro de diapositive 8"/>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C699CB88-5E1A-4FAC-892A-60949ACB1F6F}" type="datetimeFigureOut">
              <a:rPr lang="en-US" smtClean="0"/>
              <a:pPr/>
              <a:t>9/16/2019</a:t>
            </a:fld>
            <a:endParaRPr lang="en-US"/>
          </a:p>
        </p:txBody>
      </p:sp>
      <p:sp>
        <p:nvSpPr>
          <p:cNvPr id="4" name="Espace réservé du pied de page 3"/>
          <p:cNvSpPr>
            <a:spLocks noGrp="1"/>
          </p:cNvSpPr>
          <p:nvPr>
            <p:ph type="ftr" sz="quarter" idx="11"/>
          </p:nvPr>
        </p:nvSpPr>
        <p:spPr/>
        <p:txBody>
          <a:bodyPr/>
          <a:lstStyle>
            <a:extLst/>
          </a:lstStyle>
          <a:p>
            <a:endParaRPr kumimoji="0" lang="en-US"/>
          </a:p>
        </p:txBody>
      </p:sp>
      <p:sp>
        <p:nvSpPr>
          <p:cNvPr id="5" name="Espace réservé du numéro de diapositive 4"/>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C699CB88-5E1A-4FAC-892A-60949ACB1F6F}" type="datetimeFigureOut">
              <a:rPr lang="en-US" smtClean="0"/>
              <a:pPr/>
              <a:t>9/16/2019</a:t>
            </a:fld>
            <a:endParaRPr lang="en-US"/>
          </a:p>
        </p:txBody>
      </p:sp>
      <p:sp>
        <p:nvSpPr>
          <p:cNvPr id="3" name="Espace réservé du pied de page 2"/>
          <p:cNvSpPr>
            <a:spLocks noGrp="1"/>
          </p:cNvSpPr>
          <p:nvPr>
            <p:ph type="ftr" sz="quarter" idx="11"/>
          </p:nvPr>
        </p:nvSpPr>
        <p:spPr/>
        <p:txBody>
          <a:bodyPr/>
          <a:lstStyle>
            <a:extLst/>
          </a:lstStyle>
          <a:p>
            <a:endParaRPr kumimoji="0" lang="en-US"/>
          </a:p>
        </p:txBody>
      </p:sp>
      <p:sp>
        <p:nvSpPr>
          <p:cNvPr id="4" name="Espace réservé du numéro de diapositive 3"/>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699CB88-5E1A-4FAC-892A-60949ACB1F6F}" type="datetimeFigureOut">
              <a:rPr lang="en-US" smtClean="0"/>
              <a:pPr/>
              <a:t>9/16/2019</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699CB88-5E1A-4FAC-892A-60949ACB1F6F}" type="datetimeFigureOut">
              <a:rPr lang="en-US" smtClean="0"/>
              <a:pPr/>
              <a:t>9/16/2019</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699CB88-5E1A-4FAC-892A-60949ACB1F6F}" type="datetimeFigureOut">
              <a:rPr lang="en-US" smtClean="0"/>
              <a:pPr/>
              <a:t>9/16/2019</a:t>
            </a:fld>
            <a:endParaRPr lang="en-US"/>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a:t>‹N°›</a:t>
            </a:fld>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cragsystems.co.uk/images/omg-sysml-logo.gi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fr.wikipedia.org/wiki/Conception" TargetMode="External"/><Relationship Id="rId3" Type="http://schemas.openxmlformats.org/officeDocument/2006/relationships/hyperlink" Target="http://www.cragsystems.co.uk/images/omg-sysml-logo.gif" TargetMode="External"/><Relationship Id="rId7" Type="http://schemas.openxmlformats.org/officeDocument/2006/relationships/image" Target="../media/image2.jpeg"/><Relationship Id="rId12" Type="http://schemas.openxmlformats.org/officeDocument/2006/relationships/hyperlink" Target="http://fr.wikipedia.org/wiki/Analyse_fonctionnelle_(conceptio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hyperlink" Target="http://fr.wikipedia.org/wiki/Sp%C3%A9cification_(informatique)" TargetMode="External"/><Relationship Id="rId5" Type="http://schemas.openxmlformats.org/officeDocument/2006/relationships/hyperlink" Target="http://www.uml-forum.com/images/UML_logo.gif" TargetMode="External"/><Relationship Id="rId15" Type="http://schemas.openxmlformats.org/officeDocument/2006/relationships/hyperlink" Target="http://fr.wikipedia.org/wiki/Validation" TargetMode="External"/><Relationship Id="rId10" Type="http://schemas.openxmlformats.org/officeDocument/2006/relationships/hyperlink" Target="http://fr.wikipedia.org/wiki/Ing%C3%A9nierie_des_syst%C3%A8mes" TargetMode="External"/><Relationship Id="rId4" Type="http://schemas.openxmlformats.org/officeDocument/2006/relationships/image" Target="../media/image3.jpeg"/><Relationship Id="rId9" Type="http://schemas.openxmlformats.org/officeDocument/2006/relationships/hyperlink" Target="http://fr.wikipedia.org/wiki/Langage_de_mod%C3%A9lisation" TargetMode="External"/><Relationship Id="rId14" Type="http://schemas.openxmlformats.org/officeDocument/2006/relationships/hyperlink" Target="http://fr.wikipedia.org/wiki/V%C3%A9rificatio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Introduction à </a:t>
            </a:r>
            <a:r>
              <a:rPr lang="fr-FR" dirty="0" err="1" smtClean="0"/>
              <a:t>SysML</a:t>
            </a:r>
            <a:endParaRPr lang="fr-FR" dirty="0"/>
          </a:p>
        </p:txBody>
      </p:sp>
      <p:sp>
        <p:nvSpPr>
          <p:cNvPr id="3" name="Sous-titre 2"/>
          <p:cNvSpPr>
            <a:spLocks noGrp="1"/>
          </p:cNvSpPr>
          <p:nvPr>
            <p:ph type="subTitle" idx="1"/>
          </p:nvPr>
        </p:nvSpPr>
        <p:spPr/>
        <p:txBody>
          <a:bodyPr/>
          <a:lstStyle/>
          <a:p>
            <a:r>
              <a:rPr lang="fr-FR" dirty="0" smtClean="0"/>
              <a:t>Langage de modélisation graphique de système</a:t>
            </a:r>
            <a:endParaRPr lang="fr-FR" dirty="0"/>
          </a:p>
        </p:txBody>
      </p:sp>
      <p:pic>
        <p:nvPicPr>
          <p:cNvPr id="7172" name="Picture 4" descr="OMG-SysML-final-sm-c"/>
          <p:cNvPicPr>
            <a:picLocks noChangeAspect="1" noChangeArrowheads="1"/>
          </p:cNvPicPr>
          <p:nvPr/>
        </p:nvPicPr>
        <p:blipFill>
          <a:blip r:embed="rId2" cstate="print"/>
          <a:stretch>
            <a:fillRect/>
          </a:stretch>
        </p:blipFill>
        <p:spPr bwMode="auto">
          <a:xfrm>
            <a:off x="683568" y="764704"/>
            <a:ext cx="2448272" cy="153114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e 78"/>
          <p:cNvGrpSpPr/>
          <p:nvPr/>
        </p:nvGrpSpPr>
        <p:grpSpPr>
          <a:xfrm>
            <a:off x="2190573" y="500042"/>
            <a:ext cx="3258994" cy="5770076"/>
            <a:chOff x="2190573" y="500042"/>
            <a:chExt cx="3258994" cy="5770076"/>
          </a:xfrm>
        </p:grpSpPr>
        <p:sp>
          <p:nvSpPr>
            <p:cNvPr id="7" name="Rectangle 6"/>
            <p:cNvSpPr/>
            <p:nvPr/>
          </p:nvSpPr>
          <p:spPr>
            <a:xfrm>
              <a:off x="2480262" y="507960"/>
              <a:ext cx="2752040" cy="43339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smtClean="0"/>
                <a:t>Spot motorisé avec télécommande</a:t>
              </a:r>
              <a:endParaRPr lang="fr-FR" sz="1200" dirty="0"/>
            </a:p>
          </p:txBody>
        </p:sp>
        <p:sp>
          <p:nvSpPr>
            <p:cNvPr id="8" name="Rectangle 7"/>
            <p:cNvSpPr/>
            <p:nvPr/>
          </p:nvSpPr>
          <p:spPr>
            <a:xfrm>
              <a:off x="2190573" y="928669"/>
              <a:ext cx="3258994" cy="534144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74" name="Picture 6" descr="spot"/>
            <p:cNvPicPr>
              <a:picLocks noChangeAspect="1" noChangeArrowheads="1"/>
            </p:cNvPicPr>
            <p:nvPr/>
          </p:nvPicPr>
          <p:blipFill>
            <a:blip r:embed="rId2" cstate="print"/>
            <a:srcRect l="33749" t="27708" r="34106" b="22417"/>
            <a:stretch>
              <a:fillRect/>
            </a:stretch>
          </p:blipFill>
          <p:spPr bwMode="auto">
            <a:xfrm>
              <a:off x="2214546" y="500042"/>
              <a:ext cx="714326" cy="736874"/>
            </a:xfrm>
            <a:prstGeom prst="rect">
              <a:avLst/>
            </a:prstGeom>
            <a:noFill/>
            <a:ln w="9525">
              <a:noFill/>
              <a:miter lim="800000"/>
              <a:headEnd/>
              <a:tailEnd/>
            </a:ln>
          </p:spPr>
        </p:pic>
      </p:grpSp>
      <p:sp>
        <p:nvSpPr>
          <p:cNvPr id="3" name="ZoneTexte 2"/>
          <p:cNvSpPr txBox="1"/>
          <p:nvPr/>
        </p:nvSpPr>
        <p:spPr>
          <a:xfrm>
            <a:off x="-1" y="0"/>
            <a:ext cx="9144001" cy="369332"/>
          </a:xfrm>
          <a:prstGeom prst="rect">
            <a:avLst/>
          </a:prstGeom>
          <a:noFill/>
          <a:ln>
            <a:solidFill>
              <a:schemeClr val="dk1"/>
            </a:solidFill>
          </a:ln>
        </p:spPr>
        <p:txBody>
          <a:bodyPr wrap="square" rtlCol="0">
            <a:spAutoFit/>
          </a:bodyPr>
          <a:lstStyle/>
          <a:p>
            <a:r>
              <a:rPr lang="fr-FR" dirty="0" smtClean="0"/>
              <a:t>         </a:t>
            </a:r>
            <a:r>
              <a:rPr lang="fr-FR" dirty="0" err="1" smtClean="0"/>
              <a:t>Uca</a:t>
            </a:r>
            <a:r>
              <a:rPr lang="fr-FR" dirty="0" smtClean="0"/>
              <a:t> [Modèle] Modèle spot lumineux , Diagramme des cas d’utilisation</a:t>
            </a:r>
            <a:endParaRPr lang="fr-FR" dirty="0"/>
          </a:p>
        </p:txBody>
      </p:sp>
      <p:grpSp>
        <p:nvGrpSpPr>
          <p:cNvPr id="76" name="Groupe 75"/>
          <p:cNvGrpSpPr/>
          <p:nvPr/>
        </p:nvGrpSpPr>
        <p:grpSpPr>
          <a:xfrm>
            <a:off x="1104242" y="2207058"/>
            <a:ext cx="4780842" cy="664865"/>
            <a:chOff x="1104242" y="2207058"/>
            <a:chExt cx="4780842" cy="664865"/>
          </a:xfrm>
        </p:grpSpPr>
        <p:cxnSp>
          <p:nvCxnSpPr>
            <p:cNvPr id="11" name="Connecteur droit 10"/>
            <p:cNvCxnSpPr>
              <a:endCxn id="12" idx="2"/>
            </p:cNvCxnSpPr>
            <p:nvPr/>
          </p:nvCxnSpPr>
          <p:spPr>
            <a:xfrm>
              <a:off x="1104242" y="2428680"/>
              <a:ext cx="1376020" cy="110811"/>
            </a:xfrm>
            <a:prstGeom prst="line">
              <a:avLst/>
            </a:prstGeom>
          </p:spPr>
          <p:style>
            <a:lnRef idx="1">
              <a:schemeClr val="dk1"/>
            </a:lnRef>
            <a:fillRef idx="0">
              <a:schemeClr val="dk1"/>
            </a:fillRef>
            <a:effectRef idx="0">
              <a:schemeClr val="dk1"/>
            </a:effectRef>
            <a:fontRef idx="minor">
              <a:schemeClr val="tx1"/>
            </a:fontRef>
          </p:style>
        </p:cxnSp>
        <p:sp>
          <p:nvSpPr>
            <p:cNvPr id="12" name="Ellipse 11"/>
            <p:cNvSpPr/>
            <p:nvPr/>
          </p:nvSpPr>
          <p:spPr>
            <a:xfrm>
              <a:off x="2480262" y="2207058"/>
              <a:ext cx="1665708" cy="6648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100" dirty="0" smtClean="0"/>
                <a:t>Eclairer </a:t>
              </a:r>
              <a:endParaRPr lang="fr-FR" sz="800" dirty="0"/>
            </a:p>
          </p:txBody>
        </p:sp>
        <p:cxnSp>
          <p:nvCxnSpPr>
            <p:cNvPr id="22" name="Connecteur droit 21"/>
            <p:cNvCxnSpPr>
              <a:stCxn id="12" idx="7"/>
              <a:endCxn id="19" idx="1"/>
            </p:cNvCxnSpPr>
            <p:nvPr/>
          </p:nvCxnSpPr>
          <p:spPr>
            <a:xfrm rot="5400000" flipH="1" flipV="1">
              <a:off x="4844875" y="1264217"/>
              <a:ext cx="97366" cy="1983051"/>
            </a:xfrm>
            <a:prstGeom prst="line">
              <a:avLst/>
            </a:prstGeom>
          </p:spPr>
          <p:style>
            <a:lnRef idx="1">
              <a:schemeClr val="dk1"/>
            </a:lnRef>
            <a:fillRef idx="0">
              <a:schemeClr val="dk1"/>
            </a:fillRef>
            <a:effectRef idx="0">
              <a:schemeClr val="dk1"/>
            </a:effectRef>
            <a:fontRef idx="minor">
              <a:schemeClr val="tx1"/>
            </a:fontRef>
          </p:style>
        </p:cxnSp>
        <p:cxnSp>
          <p:nvCxnSpPr>
            <p:cNvPr id="27" name="Connecteur droit 26"/>
            <p:cNvCxnSpPr>
              <a:stCxn id="12" idx="5"/>
              <a:endCxn id="21" idx="1"/>
            </p:cNvCxnSpPr>
            <p:nvPr/>
          </p:nvCxnSpPr>
          <p:spPr>
            <a:xfrm rot="16200000" flipH="1">
              <a:off x="4881812" y="1794776"/>
              <a:ext cx="23493" cy="1983051"/>
            </a:xfrm>
            <a:prstGeom prst="line">
              <a:avLst/>
            </a:prstGeom>
          </p:spPr>
          <p:style>
            <a:lnRef idx="1">
              <a:schemeClr val="dk1"/>
            </a:lnRef>
            <a:fillRef idx="0">
              <a:schemeClr val="dk1"/>
            </a:fillRef>
            <a:effectRef idx="0">
              <a:schemeClr val="dk1"/>
            </a:effectRef>
            <a:fontRef idx="minor">
              <a:schemeClr val="tx1"/>
            </a:fontRef>
          </p:style>
        </p:cxnSp>
      </p:grpSp>
      <p:grpSp>
        <p:nvGrpSpPr>
          <p:cNvPr id="72" name="Groupe 71"/>
          <p:cNvGrpSpPr/>
          <p:nvPr/>
        </p:nvGrpSpPr>
        <p:grpSpPr>
          <a:xfrm>
            <a:off x="5885084" y="847781"/>
            <a:ext cx="2901758" cy="3662525"/>
            <a:chOff x="5956522" y="847781"/>
            <a:chExt cx="2901758" cy="3662525"/>
          </a:xfrm>
        </p:grpSpPr>
        <p:sp>
          <p:nvSpPr>
            <p:cNvPr id="5" name="Rectangle 4"/>
            <p:cNvSpPr/>
            <p:nvPr/>
          </p:nvSpPr>
          <p:spPr>
            <a:xfrm>
              <a:off x="7482260" y="2471376"/>
              <a:ext cx="1376020" cy="3693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fr-FR" sz="1600" i="1" dirty="0" smtClean="0">
                  <a:solidFill>
                    <a:srgbClr val="FF0000"/>
                  </a:solidFill>
                </a:rPr>
                <a:t>Acteurs matériels</a:t>
              </a:r>
              <a:endParaRPr lang="fr-FR" sz="1600" i="1" dirty="0">
                <a:solidFill>
                  <a:srgbClr val="FF0000"/>
                </a:solidFill>
              </a:endParaRPr>
            </a:p>
          </p:txBody>
        </p:sp>
        <p:sp>
          <p:nvSpPr>
            <p:cNvPr id="17" name="Rectangle 16"/>
            <p:cNvSpPr/>
            <p:nvPr/>
          </p:nvSpPr>
          <p:spPr>
            <a:xfrm>
              <a:off x="5956522" y="877329"/>
              <a:ext cx="1158753" cy="4432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sz="1200" dirty="0" smtClean="0"/>
                <a:t>Le marché</a:t>
              </a:r>
              <a:endParaRPr lang="fr-FR" sz="1200" dirty="0"/>
            </a:p>
          </p:txBody>
        </p:sp>
        <p:sp>
          <p:nvSpPr>
            <p:cNvPr id="18" name="Rectangle 17"/>
            <p:cNvSpPr/>
            <p:nvPr/>
          </p:nvSpPr>
          <p:spPr>
            <a:xfrm>
              <a:off x="5956522" y="1394446"/>
              <a:ext cx="1158753" cy="4432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sz="1200" dirty="0" smtClean="0"/>
                <a:t>Milieu ambiant</a:t>
              </a:r>
              <a:endParaRPr lang="fr-FR" sz="1200" dirty="0"/>
            </a:p>
          </p:txBody>
        </p:sp>
        <p:sp>
          <p:nvSpPr>
            <p:cNvPr id="19" name="Rectangle 18"/>
            <p:cNvSpPr/>
            <p:nvPr/>
          </p:nvSpPr>
          <p:spPr>
            <a:xfrm>
              <a:off x="5956522" y="1985437"/>
              <a:ext cx="1158753" cy="4432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sz="1200" dirty="0" smtClean="0"/>
                <a:t>Tableau</a:t>
              </a:r>
              <a:endParaRPr lang="fr-FR" sz="1200" dirty="0"/>
            </a:p>
          </p:txBody>
        </p:sp>
        <p:sp>
          <p:nvSpPr>
            <p:cNvPr id="20" name="Rectangle 19"/>
            <p:cNvSpPr/>
            <p:nvPr/>
          </p:nvSpPr>
          <p:spPr>
            <a:xfrm>
              <a:off x="5956522" y="3167418"/>
              <a:ext cx="1158753" cy="7387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sz="1200" dirty="0" smtClean="0"/>
                <a:t>Support</a:t>
              </a:r>
            </a:p>
            <a:p>
              <a:pPr>
                <a:buFontTx/>
                <a:buChar char="-"/>
              </a:pPr>
              <a:r>
                <a:rPr lang="fr-FR" sz="1200" dirty="0" smtClean="0"/>
                <a:t>Plafond</a:t>
              </a:r>
            </a:p>
            <a:p>
              <a:pPr>
                <a:buFontTx/>
                <a:buChar char="-"/>
              </a:pPr>
              <a:r>
                <a:rPr lang="fr-FR" sz="1200" dirty="0" smtClean="0"/>
                <a:t>mur</a:t>
              </a:r>
            </a:p>
            <a:p>
              <a:pPr>
                <a:buFontTx/>
                <a:buChar char="-"/>
              </a:pPr>
              <a:endParaRPr lang="fr-FR" sz="1200" dirty="0"/>
            </a:p>
          </p:txBody>
        </p:sp>
        <p:sp>
          <p:nvSpPr>
            <p:cNvPr id="21" name="Rectangle 20"/>
            <p:cNvSpPr/>
            <p:nvPr/>
          </p:nvSpPr>
          <p:spPr>
            <a:xfrm>
              <a:off x="5956522" y="2576427"/>
              <a:ext cx="1158753" cy="4432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sz="1200" dirty="0" smtClean="0"/>
                <a:t>Energie</a:t>
              </a:r>
              <a:endParaRPr lang="fr-FR" sz="1200" dirty="0"/>
            </a:p>
          </p:txBody>
        </p:sp>
        <p:sp>
          <p:nvSpPr>
            <p:cNvPr id="36" name="Rectangle 35"/>
            <p:cNvSpPr/>
            <p:nvPr/>
          </p:nvSpPr>
          <p:spPr>
            <a:xfrm>
              <a:off x="5956522" y="4053904"/>
              <a:ext cx="1158753" cy="4432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sz="1200" dirty="0" smtClean="0"/>
                <a:t>Sol</a:t>
              </a:r>
              <a:endParaRPr lang="fr-FR" sz="1200" dirty="0"/>
            </a:p>
          </p:txBody>
        </p:sp>
        <p:sp>
          <p:nvSpPr>
            <p:cNvPr id="40" name="Accolade fermante 39"/>
            <p:cNvSpPr/>
            <p:nvPr/>
          </p:nvSpPr>
          <p:spPr>
            <a:xfrm>
              <a:off x="7223148" y="847781"/>
              <a:ext cx="185080" cy="36625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1" name="Rectangle 40"/>
          <p:cNvSpPr/>
          <p:nvPr/>
        </p:nvSpPr>
        <p:spPr>
          <a:xfrm>
            <a:off x="7477386" y="1098951"/>
            <a:ext cx="1376020" cy="3693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fr-FR" sz="1200" i="1" dirty="0">
              <a:solidFill>
                <a:srgbClr val="FF0000"/>
              </a:solidFill>
            </a:endParaRPr>
          </a:p>
        </p:txBody>
      </p:sp>
      <p:grpSp>
        <p:nvGrpSpPr>
          <p:cNvPr id="71" name="Groupe 70"/>
          <p:cNvGrpSpPr/>
          <p:nvPr/>
        </p:nvGrpSpPr>
        <p:grpSpPr>
          <a:xfrm>
            <a:off x="428596" y="2143027"/>
            <a:ext cx="7572428" cy="4286369"/>
            <a:chOff x="428596" y="2143027"/>
            <a:chExt cx="7572428" cy="4286369"/>
          </a:xfrm>
        </p:grpSpPr>
        <p:sp>
          <p:nvSpPr>
            <p:cNvPr id="6" name="Rectangle 5"/>
            <p:cNvSpPr/>
            <p:nvPr/>
          </p:nvSpPr>
          <p:spPr>
            <a:xfrm>
              <a:off x="428596" y="3500438"/>
              <a:ext cx="1665708" cy="2954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fr-FR" sz="1600" i="1" dirty="0" smtClean="0">
                  <a:solidFill>
                    <a:srgbClr val="FF0000"/>
                  </a:solidFill>
                </a:rPr>
                <a:t>Acteurs principaux</a:t>
              </a:r>
              <a:endParaRPr lang="fr-FR" sz="1600" i="1" dirty="0">
                <a:solidFill>
                  <a:srgbClr val="FF0000"/>
                </a:solidFill>
              </a:endParaRPr>
            </a:p>
          </p:txBody>
        </p:sp>
        <p:sp>
          <p:nvSpPr>
            <p:cNvPr id="10" name="ZoneTexte 9"/>
            <p:cNvSpPr txBox="1"/>
            <p:nvPr/>
          </p:nvSpPr>
          <p:spPr>
            <a:xfrm>
              <a:off x="597287" y="2724175"/>
              <a:ext cx="822619" cy="270530"/>
            </a:xfrm>
            <a:prstGeom prst="rect">
              <a:avLst/>
            </a:prstGeom>
            <a:noFill/>
          </p:spPr>
          <p:txBody>
            <a:bodyPr wrap="none" rtlCol="0">
              <a:spAutoFit/>
            </a:bodyPr>
            <a:lstStyle/>
            <a:p>
              <a:r>
                <a:rPr lang="fr-FR" sz="1100" dirty="0" smtClean="0"/>
                <a:t>Utilisateur </a:t>
              </a:r>
              <a:endParaRPr lang="fr-FR" sz="1100" dirty="0"/>
            </a:p>
          </p:txBody>
        </p:sp>
        <p:grpSp>
          <p:nvGrpSpPr>
            <p:cNvPr id="29" name="Groupe 61"/>
            <p:cNvGrpSpPr/>
            <p:nvPr/>
          </p:nvGrpSpPr>
          <p:grpSpPr>
            <a:xfrm>
              <a:off x="6334778" y="4623582"/>
              <a:ext cx="188078" cy="477730"/>
              <a:chOff x="6000760" y="1571612"/>
              <a:chExt cx="733161" cy="1971692"/>
            </a:xfrm>
          </p:grpSpPr>
          <p:sp>
            <p:nvSpPr>
              <p:cNvPr id="64" name="Ellipse 63"/>
              <p:cNvSpPr/>
              <p:nvPr/>
            </p:nvSpPr>
            <p:spPr>
              <a:xfrm>
                <a:off x="6143636" y="1571612"/>
                <a:ext cx="500066" cy="5000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65" name="Connecteur droit 64"/>
              <p:cNvCxnSpPr/>
              <p:nvPr/>
            </p:nvCxnSpPr>
            <p:spPr>
              <a:xfrm rot="5400000">
                <a:off x="5786446" y="2643182"/>
                <a:ext cx="1143008" cy="0"/>
              </a:xfrm>
              <a:prstGeom prst="line">
                <a:avLst/>
              </a:prstGeom>
            </p:spPr>
            <p:style>
              <a:lnRef idx="2">
                <a:schemeClr val="dk1"/>
              </a:lnRef>
              <a:fillRef idx="0">
                <a:schemeClr val="dk1"/>
              </a:fillRef>
              <a:effectRef idx="1">
                <a:schemeClr val="dk1"/>
              </a:effectRef>
              <a:fontRef idx="minor">
                <a:schemeClr val="tx1"/>
              </a:fontRef>
            </p:style>
          </p:cxnSp>
          <p:cxnSp>
            <p:nvCxnSpPr>
              <p:cNvPr id="66" name="Connecteur droit 65"/>
              <p:cNvCxnSpPr/>
              <p:nvPr/>
            </p:nvCxnSpPr>
            <p:spPr>
              <a:xfrm rot="10800000">
                <a:off x="6000760" y="2143116"/>
                <a:ext cx="364335" cy="328618"/>
              </a:xfrm>
              <a:prstGeom prst="line">
                <a:avLst/>
              </a:prstGeom>
            </p:spPr>
            <p:style>
              <a:lnRef idx="2">
                <a:schemeClr val="dk1"/>
              </a:lnRef>
              <a:fillRef idx="0">
                <a:schemeClr val="dk1"/>
              </a:fillRef>
              <a:effectRef idx="1">
                <a:schemeClr val="dk1"/>
              </a:effectRef>
              <a:fontRef idx="minor">
                <a:schemeClr val="tx1"/>
              </a:fontRef>
            </p:style>
          </p:cxnSp>
          <p:cxnSp>
            <p:nvCxnSpPr>
              <p:cNvPr id="67" name="Connecteur droit 66"/>
              <p:cNvCxnSpPr/>
              <p:nvPr/>
            </p:nvCxnSpPr>
            <p:spPr>
              <a:xfrm rot="10800000" flipH="1">
                <a:off x="6357950" y="2143116"/>
                <a:ext cx="364335" cy="328618"/>
              </a:xfrm>
              <a:prstGeom prst="line">
                <a:avLst/>
              </a:prstGeom>
            </p:spPr>
            <p:style>
              <a:lnRef idx="2">
                <a:schemeClr val="dk1"/>
              </a:lnRef>
              <a:fillRef idx="0">
                <a:schemeClr val="dk1"/>
              </a:fillRef>
              <a:effectRef idx="1">
                <a:schemeClr val="dk1"/>
              </a:effectRef>
              <a:fontRef idx="minor">
                <a:schemeClr val="tx1"/>
              </a:fontRef>
            </p:style>
          </p:cxnSp>
          <p:cxnSp>
            <p:nvCxnSpPr>
              <p:cNvPr id="68" name="Connecteur droit 67"/>
              <p:cNvCxnSpPr/>
              <p:nvPr/>
            </p:nvCxnSpPr>
            <p:spPr>
              <a:xfrm rot="10800000" flipV="1">
                <a:off x="6000760" y="3214686"/>
                <a:ext cx="364335" cy="328618"/>
              </a:xfrm>
              <a:prstGeom prst="line">
                <a:avLst/>
              </a:prstGeom>
            </p:spPr>
            <p:style>
              <a:lnRef idx="2">
                <a:schemeClr val="dk1"/>
              </a:lnRef>
              <a:fillRef idx="0">
                <a:schemeClr val="dk1"/>
              </a:fillRef>
              <a:effectRef idx="1">
                <a:schemeClr val="dk1"/>
              </a:effectRef>
              <a:fontRef idx="minor">
                <a:schemeClr val="tx1"/>
              </a:fontRef>
            </p:style>
          </p:cxnSp>
          <p:cxnSp>
            <p:nvCxnSpPr>
              <p:cNvPr id="69" name="Connecteur droit 68"/>
              <p:cNvCxnSpPr/>
              <p:nvPr/>
            </p:nvCxnSpPr>
            <p:spPr>
              <a:xfrm rot="10800000" flipH="1" flipV="1">
                <a:off x="6369588" y="3214687"/>
                <a:ext cx="364333" cy="328617"/>
              </a:xfrm>
              <a:prstGeom prst="line">
                <a:avLst/>
              </a:prstGeom>
            </p:spPr>
            <p:style>
              <a:lnRef idx="2">
                <a:schemeClr val="dk1"/>
              </a:lnRef>
              <a:fillRef idx="0">
                <a:schemeClr val="dk1"/>
              </a:fillRef>
              <a:effectRef idx="1">
                <a:schemeClr val="dk1"/>
              </a:effectRef>
              <a:fontRef idx="minor">
                <a:schemeClr val="tx1"/>
              </a:fontRef>
            </p:style>
          </p:cxnSp>
        </p:grpSp>
        <p:sp>
          <p:nvSpPr>
            <p:cNvPr id="30" name="ZoneTexte 29"/>
            <p:cNvSpPr txBox="1"/>
            <p:nvPr/>
          </p:nvSpPr>
          <p:spPr>
            <a:xfrm>
              <a:off x="6000760" y="5907353"/>
              <a:ext cx="751114" cy="270530"/>
            </a:xfrm>
            <a:prstGeom prst="rect">
              <a:avLst/>
            </a:prstGeom>
            <a:noFill/>
          </p:spPr>
          <p:txBody>
            <a:bodyPr wrap="none" rtlCol="0">
              <a:spAutoFit/>
            </a:bodyPr>
            <a:lstStyle/>
            <a:p>
              <a:r>
                <a:rPr lang="fr-FR" sz="1100" dirty="0" smtClean="0"/>
                <a:t>Recycleur</a:t>
              </a:r>
              <a:endParaRPr lang="fr-FR" sz="1100" dirty="0"/>
            </a:p>
          </p:txBody>
        </p:sp>
        <p:sp>
          <p:nvSpPr>
            <p:cNvPr id="31" name="ZoneTexte 30"/>
            <p:cNvSpPr txBox="1"/>
            <p:nvPr/>
          </p:nvSpPr>
          <p:spPr>
            <a:xfrm>
              <a:off x="6038637" y="5114435"/>
              <a:ext cx="845370" cy="270530"/>
            </a:xfrm>
            <a:prstGeom prst="rect">
              <a:avLst/>
            </a:prstGeom>
            <a:noFill/>
          </p:spPr>
          <p:txBody>
            <a:bodyPr wrap="none" rtlCol="0">
              <a:spAutoFit/>
            </a:bodyPr>
            <a:lstStyle/>
            <a:p>
              <a:r>
                <a:rPr lang="fr-FR" sz="1100" dirty="0" smtClean="0"/>
                <a:t>Installateur</a:t>
              </a:r>
              <a:endParaRPr lang="fr-FR" sz="1100" dirty="0"/>
            </a:p>
          </p:txBody>
        </p:sp>
        <p:sp>
          <p:nvSpPr>
            <p:cNvPr id="42" name="Rectangle 41"/>
            <p:cNvSpPr/>
            <p:nvPr/>
          </p:nvSpPr>
          <p:spPr>
            <a:xfrm>
              <a:off x="5594445" y="6133901"/>
              <a:ext cx="2406579" cy="2954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fr-FR" sz="1600" i="1" dirty="0" smtClean="0">
                  <a:solidFill>
                    <a:srgbClr val="FF0000"/>
                  </a:solidFill>
                </a:rPr>
                <a:t>Acteurs secondaires</a:t>
              </a:r>
              <a:endParaRPr lang="fr-FR" sz="1600" i="1" dirty="0">
                <a:solidFill>
                  <a:srgbClr val="FF0000"/>
                </a:solidFill>
              </a:endParaRPr>
            </a:p>
          </p:txBody>
        </p:sp>
        <p:grpSp>
          <p:nvGrpSpPr>
            <p:cNvPr id="44" name="Groupe 61"/>
            <p:cNvGrpSpPr/>
            <p:nvPr/>
          </p:nvGrpSpPr>
          <p:grpSpPr>
            <a:xfrm>
              <a:off x="6334773" y="5416500"/>
              <a:ext cx="185092" cy="477730"/>
              <a:chOff x="6000760" y="1571612"/>
              <a:chExt cx="721525" cy="1971692"/>
            </a:xfrm>
          </p:grpSpPr>
          <p:sp>
            <p:nvSpPr>
              <p:cNvPr id="58" name="Ellipse 57"/>
              <p:cNvSpPr/>
              <p:nvPr/>
            </p:nvSpPr>
            <p:spPr>
              <a:xfrm>
                <a:off x="6143636" y="1571612"/>
                <a:ext cx="500066" cy="5000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59" name="Connecteur droit 58"/>
              <p:cNvCxnSpPr/>
              <p:nvPr/>
            </p:nvCxnSpPr>
            <p:spPr>
              <a:xfrm rot="5400000">
                <a:off x="5786446" y="2643182"/>
                <a:ext cx="1143008" cy="0"/>
              </a:xfrm>
              <a:prstGeom prst="line">
                <a:avLst/>
              </a:prstGeom>
            </p:spPr>
            <p:style>
              <a:lnRef idx="2">
                <a:schemeClr val="dk1"/>
              </a:lnRef>
              <a:fillRef idx="0">
                <a:schemeClr val="dk1"/>
              </a:fillRef>
              <a:effectRef idx="1">
                <a:schemeClr val="dk1"/>
              </a:effectRef>
              <a:fontRef idx="minor">
                <a:schemeClr val="tx1"/>
              </a:fontRef>
            </p:style>
          </p:cxnSp>
          <p:cxnSp>
            <p:nvCxnSpPr>
              <p:cNvPr id="60" name="Connecteur droit 59"/>
              <p:cNvCxnSpPr/>
              <p:nvPr/>
            </p:nvCxnSpPr>
            <p:spPr>
              <a:xfrm rot="10800000">
                <a:off x="6000760" y="2143116"/>
                <a:ext cx="364335" cy="328618"/>
              </a:xfrm>
              <a:prstGeom prst="line">
                <a:avLst/>
              </a:prstGeom>
            </p:spPr>
            <p:style>
              <a:lnRef idx="2">
                <a:schemeClr val="dk1"/>
              </a:lnRef>
              <a:fillRef idx="0">
                <a:schemeClr val="dk1"/>
              </a:fillRef>
              <a:effectRef idx="1">
                <a:schemeClr val="dk1"/>
              </a:effectRef>
              <a:fontRef idx="minor">
                <a:schemeClr val="tx1"/>
              </a:fontRef>
            </p:style>
          </p:cxnSp>
          <p:cxnSp>
            <p:nvCxnSpPr>
              <p:cNvPr id="61" name="Connecteur droit 60"/>
              <p:cNvCxnSpPr/>
              <p:nvPr/>
            </p:nvCxnSpPr>
            <p:spPr>
              <a:xfrm rot="10800000" flipH="1">
                <a:off x="6357950" y="2143116"/>
                <a:ext cx="364335" cy="328618"/>
              </a:xfrm>
              <a:prstGeom prst="line">
                <a:avLst/>
              </a:prstGeom>
            </p:spPr>
            <p:style>
              <a:lnRef idx="2">
                <a:schemeClr val="dk1"/>
              </a:lnRef>
              <a:fillRef idx="0">
                <a:schemeClr val="dk1"/>
              </a:fillRef>
              <a:effectRef idx="1">
                <a:schemeClr val="dk1"/>
              </a:effectRef>
              <a:fontRef idx="minor">
                <a:schemeClr val="tx1"/>
              </a:fontRef>
            </p:style>
          </p:cxnSp>
          <p:cxnSp>
            <p:nvCxnSpPr>
              <p:cNvPr id="62" name="Connecteur droit 61"/>
              <p:cNvCxnSpPr/>
              <p:nvPr/>
            </p:nvCxnSpPr>
            <p:spPr>
              <a:xfrm rot="10800000" flipV="1">
                <a:off x="6000760" y="3214686"/>
                <a:ext cx="364335" cy="328618"/>
              </a:xfrm>
              <a:prstGeom prst="line">
                <a:avLst/>
              </a:prstGeom>
            </p:spPr>
            <p:style>
              <a:lnRef idx="2">
                <a:schemeClr val="dk1"/>
              </a:lnRef>
              <a:fillRef idx="0">
                <a:schemeClr val="dk1"/>
              </a:fillRef>
              <a:effectRef idx="1">
                <a:schemeClr val="dk1"/>
              </a:effectRef>
              <a:fontRef idx="minor">
                <a:schemeClr val="tx1"/>
              </a:fontRef>
            </p:style>
          </p:cxnSp>
          <p:cxnSp>
            <p:nvCxnSpPr>
              <p:cNvPr id="63" name="Connecteur droit 62"/>
              <p:cNvCxnSpPr/>
              <p:nvPr/>
            </p:nvCxnSpPr>
            <p:spPr>
              <a:xfrm rot="10800000" flipH="1" flipV="1">
                <a:off x="6357950" y="3214686"/>
                <a:ext cx="364335" cy="328618"/>
              </a:xfrm>
              <a:prstGeom prst="line">
                <a:avLst/>
              </a:prstGeom>
            </p:spPr>
            <p:style>
              <a:lnRef idx="2">
                <a:schemeClr val="dk1"/>
              </a:lnRef>
              <a:fillRef idx="0">
                <a:schemeClr val="dk1"/>
              </a:fillRef>
              <a:effectRef idx="1">
                <a:schemeClr val="dk1"/>
              </a:effectRef>
              <a:fontRef idx="minor">
                <a:schemeClr val="tx1"/>
              </a:fontRef>
            </p:style>
          </p:cxnSp>
        </p:grpSp>
        <p:grpSp>
          <p:nvGrpSpPr>
            <p:cNvPr id="45" name="Groupe 61"/>
            <p:cNvGrpSpPr/>
            <p:nvPr/>
          </p:nvGrpSpPr>
          <p:grpSpPr>
            <a:xfrm>
              <a:off x="915928" y="2143027"/>
              <a:ext cx="185092" cy="477730"/>
              <a:chOff x="6000760" y="1571612"/>
              <a:chExt cx="721525" cy="1971692"/>
            </a:xfrm>
          </p:grpSpPr>
          <p:sp>
            <p:nvSpPr>
              <p:cNvPr id="52" name="Ellipse 51"/>
              <p:cNvSpPr/>
              <p:nvPr/>
            </p:nvSpPr>
            <p:spPr>
              <a:xfrm>
                <a:off x="6143636" y="1571612"/>
                <a:ext cx="500066" cy="5000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53" name="Connecteur droit 52"/>
              <p:cNvCxnSpPr/>
              <p:nvPr/>
            </p:nvCxnSpPr>
            <p:spPr>
              <a:xfrm rot="5400000">
                <a:off x="5786446" y="2643182"/>
                <a:ext cx="1143008" cy="0"/>
              </a:xfrm>
              <a:prstGeom prst="line">
                <a:avLst/>
              </a:prstGeom>
            </p:spPr>
            <p:style>
              <a:lnRef idx="2">
                <a:schemeClr val="dk1"/>
              </a:lnRef>
              <a:fillRef idx="0">
                <a:schemeClr val="dk1"/>
              </a:fillRef>
              <a:effectRef idx="1">
                <a:schemeClr val="dk1"/>
              </a:effectRef>
              <a:fontRef idx="minor">
                <a:schemeClr val="tx1"/>
              </a:fontRef>
            </p:style>
          </p:cxnSp>
          <p:cxnSp>
            <p:nvCxnSpPr>
              <p:cNvPr id="54" name="Connecteur droit 53"/>
              <p:cNvCxnSpPr/>
              <p:nvPr/>
            </p:nvCxnSpPr>
            <p:spPr>
              <a:xfrm rot="10800000">
                <a:off x="6000760" y="2143116"/>
                <a:ext cx="364335" cy="328618"/>
              </a:xfrm>
              <a:prstGeom prst="line">
                <a:avLst/>
              </a:prstGeom>
            </p:spPr>
            <p:style>
              <a:lnRef idx="2">
                <a:schemeClr val="dk1"/>
              </a:lnRef>
              <a:fillRef idx="0">
                <a:schemeClr val="dk1"/>
              </a:fillRef>
              <a:effectRef idx="1">
                <a:schemeClr val="dk1"/>
              </a:effectRef>
              <a:fontRef idx="minor">
                <a:schemeClr val="tx1"/>
              </a:fontRef>
            </p:style>
          </p:cxnSp>
          <p:cxnSp>
            <p:nvCxnSpPr>
              <p:cNvPr id="55" name="Connecteur droit 54"/>
              <p:cNvCxnSpPr/>
              <p:nvPr/>
            </p:nvCxnSpPr>
            <p:spPr>
              <a:xfrm rot="10800000" flipH="1">
                <a:off x="6357950" y="2143116"/>
                <a:ext cx="364335" cy="328618"/>
              </a:xfrm>
              <a:prstGeom prst="line">
                <a:avLst/>
              </a:prstGeom>
            </p:spPr>
            <p:style>
              <a:lnRef idx="2">
                <a:schemeClr val="dk1"/>
              </a:lnRef>
              <a:fillRef idx="0">
                <a:schemeClr val="dk1"/>
              </a:fillRef>
              <a:effectRef idx="1">
                <a:schemeClr val="dk1"/>
              </a:effectRef>
              <a:fontRef idx="minor">
                <a:schemeClr val="tx1"/>
              </a:fontRef>
            </p:style>
          </p:cxnSp>
          <p:cxnSp>
            <p:nvCxnSpPr>
              <p:cNvPr id="56" name="Connecteur droit 55"/>
              <p:cNvCxnSpPr/>
              <p:nvPr/>
            </p:nvCxnSpPr>
            <p:spPr>
              <a:xfrm rot="10800000" flipV="1">
                <a:off x="6000760" y="3214686"/>
                <a:ext cx="364335" cy="328618"/>
              </a:xfrm>
              <a:prstGeom prst="line">
                <a:avLst/>
              </a:prstGeom>
            </p:spPr>
            <p:style>
              <a:lnRef idx="2">
                <a:schemeClr val="dk1"/>
              </a:lnRef>
              <a:fillRef idx="0">
                <a:schemeClr val="dk1"/>
              </a:fillRef>
              <a:effectRef idx="1">
                <a:schemeClr val="dk1"/>
              </a:effectRef>
              <a:fontRef idx="minor">
                <a:schemeClr val="tx1"/>
              </a:fontRef>
            </p:style>
          </p:cxnSp>
          <p:cxnSp>
            <p:nvCxnSpPr>
              <p:cNvPr id="57" name="Connecteur droit 56"/>
              <p:cNvCxnSpPr/>
              <p:nvPr/>
            </p:nvCxnSpPr>
            <p:spPr>
              <a:xfrm rot="10800000" flipH="1" flipV="1">
                <a:off x="6357950" y="3214686"/>
                <a:ext cx="364335" cy="328618"/>
              </a:xfrm>
              <a:prstGeom prst="line">
                <a:avLst/>
              </a:prstGeom>
            </p:spPr>
            <p:style>
              <a:lnRef idx="2">
                <a:schemeClr val="dk1"/>
              </a:lnRef>
              <a:fillRef idx="0">
                <a:schemeClr val="dk1"/>
              </a:fillRef>
              <a:effectRef idx="1">
                <a:schemeClr val="dk1"/>
              </a:effectRef>
              <a:fontRef idx="minor">
                <a:schemeClr val="tx1"/>
              </a:fontRef>
            </p:style>
          </p:cxnSp>
        </p:grpSp>
      </p:grpSp>
      <p:cxnSp>
        <p:nvCxnSpPr>
          <p:cNvPr id="49" name="Connecteur droit avec flèche 48"/>
          <p:cNvCxnSpPr/>
          <p:nvPr/>
        </p:nvCxnSpPr>
        <p:spPr>
          <a:xfrm rot="10800000">
            <a:off x="3262438" y="5643047"/>
            <a:ext cx="256901" cy="21938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a:stCxn id="46" idx="2"/>
            <a:endCxn id="38" idx="5"/>
          </p:cNvCxnSpPr>
          <p:nvPr/>
        </p:nvCxnSpPr>
        <p:spPr>
          <a:xfrm rot="10800000">
            <a:off x="3560777" y="5593581"/>
            <a:ext cx="627061" cy="14386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pSp>
        <p:nvGrpSpPr>
          <p:cNvPr id="81" name="Groupe 80"/>
          <p:cNvGrpSpPr/>
          <p:nvPr/>
        </p:nvGrpSpPr>
        <p:grpSpPr>
          <a:xfrm>
            <a:off x="2284370" y="951203"/>
            <a:ext cx="3976363" cy="5284477"/>
            <a:chOff x="2284370" y="951203"/>
            <a:chExt cx="3976363" cy="5284477"/>
          </a:xfrm>
        </p:grpSpPr>
        <p:sp>
          <p:nvSpPr>
            <p:cNvPr id="9" name="Ellipse 8"/>
            <p:cNvSpPr/>
            <p:nvPr/>
          </p:nvSpPr>
          <p:spPr>
            <a:xfrm>
              <a:off x="2284370" y="1394446"/>
              <a:ext cx="1859002" cy="664865"/>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fr-FR" sz="1050" dirty="0" smtClean="0"/>
                <a:t>Respecter les normes environnementales</a:t>
              </a:r>
              <a:endParaRPr lang="fr-FR" sz="1050" dirty="0"/>
            </a:p>
          </p:txBody>
        </p:sp>
        <p:cxnSp>
          <p:nvCxnSpPr>
            <p:cNvPr id="24" name="Connecteur droit 23"/>
            <p:cNvCxnSpPr>
              <a:stCxn id="9" idx="6"/>
              <a:endCxn id="18" idx="1"/>
            </p:cNvCxnSpPr>
            <p:nvPr/>
          </p:nvCxnSpPr>
          <p:spPr>
            <a:xfrm flipV="1">
              <a:off x="4143372" y="1616068"/>
              <a:ext cx="1741712" cy="110811"/>
            </a:xfrm>
            <a:prstGeom prst="line">
              <a:avLst/>
            </a:prstGeom>
          </p:spPr>
          <p:style>
            <a:lnRef idx="1">
              <a:schemeClr val="dk1"/>
            </a:lnRef>
            <a:fillRef idx="0">
              <a:schemeClr val="dk1"/>
            </a:fillRef>
            <a:effectRef idx="0">
              <a:schemeClr val="dk1"/>
            </a:effectRef>
            <a:fontRef idx="minor">
              <a:schemeClr val="tx1"/>
            </a:fontRef>
          </p:style>
        </p:cxnSp>
        <p:cxnSp>
          <p:nvCxnSpPr>
            <p:cNvPr id="39" name="Connecteur droit 38"/>
            <p:cNvCxnSpPr>
              <a:stCxn id="38" idx="6"/>
            </p:cNvCxnSpPr>
            <p:nvPr/>
          </p:nvCxnSpPr>
          <p:spPr>
            <a:xfrm>
              <a:off x="3751684" y="5410751"/>
              <a:ext cx="2509049" cy="194537"/>
            </a:xfrm>
            <a:prstGeom prst="line">
              <a:avLst/>
            </a:prstGeom>
          </p:spPr>
          <p:style>
            <a:lnRef idx="1">
              <a:schemeClr val="dk1"/>
            </a:lnRef>
            <a:fillRef idx="0">
              <a:schemeClr val="dk1"/>
            </a:fillRef>
            <a:effectRef idx="0">
              <a:schemeClr val="dk1"/>
            </a:effectRef>
            <a:fontRef idx="minor">
              <a:schemeClr val="tx1"/>
            </a:fontRef>
          </p:style>
        </p:cxnSp>
        <p:sp>
          <p:nvSpPr>
            <p:cNvPr id="50" name="ZoneTexte 49"/>
            <p:cNvSpPr txBox="1"/>
            <p:nvPr/>
          </p:nvSpPr>
          <p:spPr>
            <a:xfrm>
              <a:off x="3706630" y="5529773"/>
              <a:ext cx="1369591" cy="254616"/>
            </a:xfrm>
            <a:prstGeom prst="rect">
              <a:avLst/>
            </a:prstGeom>
            <a:noFill/>
          </p:spPr>
          <p:txBody>
            <a:bodyPr wrap="square" rtlCol="0">
              <a:spAutoFit/>
            </a:bodyPr>
            <a:lstStyle/>
            <a:p>
              <a:r>
                <a:rPr lang="fr-FR" sz="1000" dirty="0" smtClean="0"/>
                <a:t>incluse</a:t>
              </a:r>
              <a:endParaRPr lang="fr-FR" sz="1000" dirty="0"/>
            </a:p>
          </p:txBody>
        </p:sp>
        <p:sp>
          <p:nvSpPr>
            <p:cNvPr id="15" name="Ellipse 14"/>
            <p:cNvSpPr/>
            <p:nvPr/>
          </p:nvSpPr>
          <p:spPr>
            <a:xfrm>
              <a:off x="3877199" y="4672811"/>
              <a:ext cx="1303598" cy="517117"/>
            </a:xfrm>
            <a:prstGeom prst="ellipse">
              <a:avLst/>
            </a:prstGeom>
          </p:spPr>
          <p:style>
            <a:lnRef idx="2">
              <a:schemeClr val="dk1"/>
            </a:lnRef>
            <a:fillRef idx="1">
              <a:schemeClr val="lt1"/>
            </a:fillRef>
            <a:effectRef idx="0">
              <a:schemeClr val="dk1"/>
            </a:effectRef>
            <a:fontRef idx="minor">
              <a:schemeClr val="dk1"/>
            </a:fontRef>
          </p:style>
          <p:txBody>
            <a:bodyPr rIns="0" rtlCol="0" anchor="ctr"/>
            <a:lstStyle/>
            <a:p>
              <a:pPr algn="ctr"/>
              <a:r>
                <a:rPr lang="fr-FR" sz="900" dirty="0" smtClean="0"/>
                <a:t>Résister à une chute sur le sol</a:t>
              </a:r>
              <a:endParaRPr lang="fr-FR" sz="900" dirty="0"/>
            </a:p>
          </p:txBody>
        </p:sp>
        <p:cxnSp>
          <p:nvCxnSpPr>
            <p:cNvPr id="23" name="Connecteur droit 22"/>
            <p:cNvCxnSpPr>
              <a:endCxn id="20" idx="1"/>
            </p:cNvCxnSpPr>
            <p:nvPr/>
          </p:nvCxnSpPr>
          <p:spPr>
            <a:xfrm flipV="1">
              <a:off x="4726331" y="3536787"/>
              <a:ext cx="1158753" cy="443243"/>
            </a:xfrm>
            <a:prstGeom prst="line">
              <a:avLst/>
            </a:prstGeom>
          </p:spPr>
          <p:style>
            <a:lnRef idx="1">
              <a:schemeClr val="dk1"/>
            </a:lnRef>
            <a:fillRef idx="0">
              <a:schemeClr val="dk1"/>
            </a:fillRef>
            <a:effectRef idx="0">
              <a:schemeClr val="dk1"/>
            </a:effectRef>
            <a:fontRef idx="minor">
              <a:schemeClr val="tx1"/>
            </a:fontRef>
          </p:style>
        </p:cxnSp>
        <p:sp>
          <p:nvSpPr>
            <p:cNvPr id="25" name="Ellipse 24"/>
            <p:cNvSpPr/>
            <p:nvPr/>
          </p:nvSpPr>
          <p:spPr>
            <a:xfrm>
              <a:off x="4073548" y="951203"/>
              <a:ext cx="1303598" cy="5171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000" dirty="0" smtClean="0"/>
                <a:t>Mettre sur le marché</a:t>
              </a:r>
              <a:endParaRPr lang="fr-FR" sz="1000" dirty="0"/>
            </a:p>
          </p:txBody>
        </p:sp>
        <p:cxnSp>
          <p:nvCxnSpPr>
            <p:cNvPr id="26" name="Connecteur droit 25"/>
            <p:cNvCxnSpPr>
              <a:stCxn id="25" idx="6"/>
              <a:endCxn id="17" idx="1"/>
            </p:cNvCxnSpPr>
            <p:nvPr/>
          </p:nvCxnSpPr>
          <p:spPr>
            <a:xfrm flipV="1">
              <a:off x="5377146" y="1098951"/>
              <a:ext cx="507938" cy="110811"/>
            </a:xfrm>
            <a:prstGeom prst="line">
              <a:avLst/>
            </a:prstGeom>
          </p:spPr>
          <p:style>
            <a:lnRef idx="1">
              <a:schemeClr val="dk1"/>
            </a:lnRef>
            <a:fillRef idx="0">
              <a:schemeClr val="dk1"/>
            </a:fillRef>
            <a:effectRef idx="0">
              <a:schemeClr val="dk1"/>
            </a:effectRef>
            <a:fontRef idx="minor">
              <a:schemeClr val="tx1"/>
            </a:fontRef>
          </p:style>
        </p:cxnSp>
        <p:sp>
          <p:nvSpPr>
            <p:cNvPr id="28" name="Ellipse 27"/>
            <p:cNvSpPr/>
            <p:nvPr/>
          </p:nvSpPr>
          <p:spPr>
            <a:xfrm>
              <a:off x="3857620" y="3980030"/>
              <a:ext cx="1303598" cy="517117"/>
            </a:xfrm>
            <a:prstGeom prst="ellipse">
              <a:avLst/>
            </a:prstGeom>
          </p:spPr>
          <p:style>
            <a:lnRef idx="2">
              <a:schemeClr val="dk1"/>
            </a:lnRef>
            <a:fillRef idx="1">
              <a:schemeClr val="lt1"/>
            </a:fillRef>
            <a:effectRef idx="0">
              <a:schemeClr val="dk1"/>
            </a:effectRef>
            <a:fontRef idx="minor">
              <a:schemeClr val="dk1"/>
            </a:fontRef>
          </p:style>
          <p:txBody>
            <a:bodyPr rIns="0" rtlCol="0" anchor="ctr"/>
            <a:lstStyle/>
            <a:p>
              <a:pPr algn="ctr"/>
              <a:r>
                <a:rPr lang="fr-FR" sz="1050" dirty="0" smtClean="0"/>
                <a:t>Installer</a:t>
              </a:r>
              <a:endParaRPr lang="fr-FR" sz="1050" dirty="0"/>
            </a:p>
          </p:txBody>
        </p:sp>
        <p:cxnSp>
          <p:nvCxnSpPr>
            <p:cNvPr id="34" name="Connecteur droit 33"/>
            <p:cNvCxnSpPr/>
            <p:nvPr/>
          </p:nvCxnSpPr>
          <p:spPr>
            <a:xfrm rot="16200000" flipH="1">
              <a:off x="5348831" y="4032802"/>
              <a:ext cx="445099" cy="1204816"/>
            </a:xfrm>
            <a:prstGeom prst="line">
              <a:avLst/>
            </a:prstGeom>
          </p:spPr>
          <p:style>
            <a:lnRef idx="1">
              <a:schemeClr val="dk1"/>
            </a:lnRef>
            <a:fillRef idx="0">
              <a:schemeClr val="dk1"/>
            </a:fillRef>
            <a:effectRef idx="0">
              <a:schemeClr val="dk1"/>
            </a:effectRef>
            <a:fontRef idx="minor">
              <a:schemeClr val="tx1"/>
            </a:fontRef>
          </p:style>
        </p:cxnSp>
        <p:cxnSp>
          <p:nvCxnSpPr>
            <p:cNvPr id="37" name="Connecteur droit 36"/>
            <p:cNvCxnSpPr>
              <a:stCxn id="15" idx="7"/>
              <a:endCxn id="36" idx="1"/>
            </p:cNvCxnSpPr>
            <p:nvPr/>
          </p:nvCxnSpPr>
          <p:spPr>
            <a:xfrm rot="5400000" flipH="1" flipV="1">
              <a:off x="5200979" y="4064437"/>
              <a:ext cx="473015" cy="895195"/>
            </a:xfrm>
            <a:prstGeom prst="line">
              <a:avLst/>
            </a:prstGeom>
          </p:spPr>
          <p:style>
            <a:lnRef idx="1">
              <a:schemeClr val="dk1"/>
            </a:lnRef>
            <a:fillRef idx="0">
              <a:schemeClr val="dk1"/>
            </a:fillRef>
            <a:effectRef idx="0">
              <a:schemeClr val="dk1"/>
            </a:effectRef>
            <a:fontRef idx="minor">
              <a:schemeClr val="tx1"/>
            </a:fontRef>
          </p:style>
        </p:cxnSp>
        <p:sp>
          <p:nvSpPr>
            <p:cNvPr id="38" name="Ellipse 37"/>
            <p:cNvSpPr/>
            <p:nvPr/>
          </p:nvSpPr>
          <p:spPr>
            <a:xfrm>
              <a:off x="2448086" y="5152193"/>
              <a:ext cx="1303598" cy="517117"/>
            </a:xfrm>
            <a:prstGeom prst="ellipse">
              <a:avLst/>
            </a:prstGeom>
          </p:spPr>
          <p:style>
            <a:lnRef idx="2">
              <a:schemeClr val="dk1"/>
            </a:lnRef>
            <a:fillRef idx="1">
              <a:schemeClr val="lt1"/>
            </a:fillRef>
            <a:effectRef idx="0">
              <a:schemeClr val="dk1"/>
            </a:effectRef>
            <a:fontRef idx="minor">
              <a:schemeClr val="dk1"/>
            </a:fontRef>
          </p:style>
          <p:txBody>
            <a:bodyPr rIns="0" rtlCol="0" anchor="ctr"/>
            <a:lstStyle/>
            <a:p>
              <a:pPr algn="ctr"/>
              <a:r>
                <a:rPr lang="fr-FR" sz="1000" dirty="0" smtClean="0"/>
                <a:t>Recycler</a:t>
              </a:r>
              <a:endParaRPr lang="fr-FR" sz="1000" dirty="0"/>
            </a:p>
          </p:txBody>
        </p:sp>
        <p:cxnSp>
          <p:nvCxnSpPr>
            <p:cNvPr id="43" name="Connecteur droit 42"/>
            <p:cNvCxnSpPr>
              <a:endCxn id="15" idx="6"/>
            </p:cNvCxnSpPr>
            <p:nvPr/>
          </p:nvCxnSpPr>
          <p:spPr>
            <a:xfrm rot="10800000">
              <a:off x="5180796" y="4931371"/>
              <a:ext cx="1065425" cy="43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Ellipse 45"/>
            <p:cNvSpPr/>
            <p:nvPr/>
          </p:nvSpPr>
          <p:spPr>
            <a:xfrm>
              <a:off x="4187838" y="5529773"/>
              <a:ext cx="1155534" cy="4153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000" dirty="0" smtClean="0"/>
                <a:t>Trier</a:t>
              </a:r>
              <a:endParaRPr lang="fr-FR" sz="1000" dirty="0"/>
            </a:p>
          </p:txBody>
        </p:sp>
        <p:sp>
          <p:nvSpPr>
            <p:cNvPr id="47" name="Ellipse 46"/>
            <p:cNvSpPr/>
            <p:nvPr/>
          </p:nvSpPr>
          <p:spPr>
            <a:xfrm>
              <a:off x="2928926" y="5869595"/>
              <a:ext cx="1081870" cy="36608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900" dirty="0" smtClean="0"/>
                <a:t>Démonter</a:t>
              </a:r>
              <a:endParaRPr lang="fr-FR" sz="900" dirty="0"/>
            </a:p>
          </p:txBody>
        </p:sp>
        <p:sp>
          <p:nvSpPr>
            <p:cNvPr id="51" name="ZoneTexte 50"/>
            <p:cNvSpPr txBox="1"/>
            <p:nvPr/>
          </p:nvSpPr>
          <p:spPr>
            <a:xfrm>
              <a:off x="3077359" y="5643047"/>
              <a:ext cx="630546" cy="246221"/>
            </a:xfrm>
            <a:prstGeom prst="rect">
              <a:avLst/>
            </a:prstGeom>
            <a:noFill/>
          </p:spPr>
          <p:txBody>
            <a:bodyPr wrap="square" rtlCol="0">
              <a:spAutoFit/>
            </a:bodyPr>
            <a:lstStyle/>
            <a:p>
              <a:r>
                <a:rPr lang="fr-FR" sz="1000" dirty="0" smtClean="0"/>
                <a:t>incluse</a:t>
              </a:r>
              <a:endParaRPr lang="fr-FR" sz="1000" dirty="0"/>
            </a:p>
          </p:txBody>
        </p:sp>
      </p:grpSp>
      <p:grpSp>
        <p:nvGrpSpPr>
          <p:cNvPr id="77" name="Groupe 76"/>
          <p:cNvGrpSpPr/>
          <p:nvPr/>
        </p:nvGrpSpPr>
        <p:grpSpPr>
          <a:xfrm>
            <a:off x="1101000" y="2428677"/>
            <a:ext cx="3399562" cy="2585587"/>
            <a:chOff x="1101000" y="2428677"/>
            <a:chExt cx="3399562" cy="2585587"/>
          </a:xfrm>
        </p:grpSpPr>
        <p:sp>
          <p:nvSpPr>
            <p:cNvPr id="13" name="Ellipse 12"/>
            <p:cNvSpPr/>
            <p:nvPr/>
          </p:nvSpPr>
          <p:spPr>
            <a:xfrm>
              <a:off x="2470590" y="3049218"/>
              <a:ext cx="1458467" cy="517117"/>
            </a:xfrm>
            <a:prstGeom prst="ellipse">
              <a:avLst/>
            </a:prstGeom>
          </p:spPr>
          <p:style>
            <a:lnRef idx="2">
              <a:schemeClr val="dk1"/>
            </a:lnRef>
            <a:fillRef idx="1">
              <a:schemeClr val="lt1"/>
            </a:fillRef>
            <a:effectRef idx="0">
              <a:schemeClr val="dk1"/>
            </a:effectRef>
            <a:fontRef idx="minor">
              <a:schemeClr val="dk1"/>
            </a:fontRef>
          </p:style>
          <p:txBody>
            <a:bodyPr rIns="0" rtlCol="0" anchor="ctr"/>
            <a:lstStyle/>
            <a:p>
              <a:pPr algn="ctr"/>
              <a:r>
                <a:rPr lang="fr-FR" sz="1000" dirty="0" smtClean="0"/>
                <a:t>Commander les mouvements</a:t>
              </a:r>
              <a:endParaRPr lang="fr-FR" sz="1000" dirty="0"/>
            </a:p>
          </p:txBody>
        </p:sp>
        <p:sp>
          <p:nvSpPr>
            <p:cNvPr id="14" name="Ellipse 13"/>
            <p:cNvSpPr/>
            <p:nvPr/>
          </p:nvSpPr>
          <p:spPr>
            <a:xfrm>
              <a:off x="2480262" y="3728862"/>
              <a:ext cx="1359921" cy="700270"/>
            </a:xfrm>
            <a:prstGeom prst="ellipse">
              <a:avLst/>
            </a:prstGeom>
          </p:spPr>
          <p:style>
            <a:lnRef idx="2">
              <a:schemeClr val="dk1"/>
            </a:lnRef>
            <a:fillRef idx="1">
              <a:schemeClr val="lt1"/>
            </a:fillRef>
            <a:effectRef idx="0">
              <a:schemeClr val="dk1"/>
            </a:effectRef>
            <a:fontRef idx="minor">
              <a:schemeClr val="dk1"/>
            </a:fontRef>
          </p:style>
          <p:txBody>
            <a:bodyPr rIns="0" rtlCol="0" anchor="ctr"/>
            <a:lstStyle/>
            <a:p>
              <a:pPr algn="ctr"/>
              <a:r>
                <a:rPr lang="fr-FR" sz="1000" dirty="0" smtClean="0"/>
                <a:t>Régler l’orientation du faisceau lumineux</a:t>
              </a:r>
              <a:endParaRPr lang="fr-FR" sz="1000" dirty="0"/>
            </a:p>
          </p:txBody>
        </p:sp>
        <p:sp>
          <p:nvSpPr>
            <p:cNvPr id="16" name="Ellipse 15"/>
            <p:cNvSpPr/>
            <p:nvPr/>
          </p:nvSpPr>
          <p:spPr>
            <a:xfrm>
              <a:off x="2480262" y="4497147"/>
              <a:ext cx="1448796" cy="517117"/>
            </a:xfrm>
            <a:prstGeom prst="ellipse">
              <a:avLst/>
            </a:prstGeom>
          </p:spPr>
          <p:style>
            <a:lnRef idx="2">
              <a:schemeClr val="dk1"/>
            </a:lnRef>
            <a:fillRef idx="1">
              <a:schemeClr val="lt1"/>
            </a:fillRef>
            <a:effectRef idx="0">
              <a:schemeClr val="dk1"/>
            </a:effectRef>
            <a:fontRef idx="minor">
              <a:schemeClr val="dk1"/>
            </a:fontRef>
          </p:style>
          <p:txBody>
            <a:bodyPr rIns="0" rtlCol="0" anchor="ctr"/>
            <a:lstStyle/>
            <a:p>
              <a:pPr algn="ctr"/>
              <a:r>
                <a:rPr lang="fr-FR" sz="1000" dirty="0" smtClean="0"/>
                <a:t>Réaliser la maintenance</a:t>
              </a:r>
              <a:endParaRPr lang="fr-FR" sz="1000" dirty="0"/>
            </a:p>
          </p:txBody>
        </p:sp>
        <p:cxnSp>
          <p:nvCxnSpPr>
            <p:cNvPr id="32" name="Connecteur droit 31"/>
            <p:cNvCxnSpPr>
              <a:endCxn id="14" idx="2"/>
            </p:cNvCxnSpPr>
            <p:nvPr/>
          </p:nvCxnSpPr>
          <p:spPr>
            <a:xfrm rot="16200000" flipH="1">
              <a:off x="967092" y="2565827"/>
              <a:ext cx="1650320" cy="1376020"/>
            </a:xfrm>
            <a:prstGeom prst="line">
              <a:avLst/>
            </a:prstGeom>
          </p:spPr>
          <p:style>
            <a:lnRef idx="1">
              <a:schemeClr val="dk1"/>
            </a:lnRef>
            <a:fillRef idx="0">
              <a:schemeClr val="dk1"/>
            </a:fillRef>
            <a:effectRef idx="0">
              <a:schemeClr val="dk1"/>
            </a:effectRef>
            <a:fontRef idx="minor">
              <a:schemeClr val="tx1"/>
            </a:fontRef>
          </p:style>
        </p:cxnSp>
        <p:cxnSp>
          <p:nvCxnSpPr>
            <p:cNvPr id="33" name="Connecteur droit 32"/>
            <p:cNvCxnSpPr>
              <a:endCxn id="13" idx="2"/>
            </p:cNvCxnSpPr>
            <p:nvPr/>
          </p:nvCxnSpPr>
          <p:spPr>
            <a:xfrm>
              <a:off x="1101000" y="2445090"/>
              <a:ext cx="1369590" cy="862687"/>
            </a:xfrm>
            <a:prstGeom prst="line">
              <a:avLst/>
            </a:prstGeom>
          </p:spPr>
          <p:style>
            <a:lnRef idx="1">
              <a:schemeClr val="dk1"/>
            </a:lnRef>
            <a:fillRef idx="0">
              <a:schemeClr val="dk1"/>
            </a:fillRef>
            <a:effectRef idx="0">
              <a:schemeClr val="dk1"/>
            </a:effectRef>
            <a:fontRef idx="minor">
              <a:schemeClr val="tx1"/>
            </a:fontRef>
          </p:style>
        </p:cxnSp>
        <p:cxnSp>
          <p:nvCxnSpPr>
            <p:cNvPr id="35" name="Connecteur droit 34"/>
            <p:cNvCxnSpPr/>
            <p:nvPr/>
          </p:nvCxnSpPr>
          <p:spPr>
            <a:xfrm rot="16200000" flipH="1">
              <a:off x="628739" y="2904183"/>
              <a:ext cx="2327026" cy="1376019"/>
            </a:xfrm>
            <a:prstGeom prst="line">
              <a:avLst/>
            </a:prstGeom>
          </p:spPr>
          <p:style>
            <a:lnRef idx="1">
              <a:schemeClr val="dk1"/>
            </a:lnRef>
            <a:fillRef idx="0">
              <a:schemeClr val="dk1"/>
            </a:fillRef>
            <a:effectRef idx="0">
              <a:schemeClr val="dk1"/>
            </a:effectRef>
            <a:fontRef idx="minor">
              <a:schemeClr val="tx1"/>
            </a:fontRef>
          </p:style>
        </p:cxnSp>
        <p:pic>
          <p:nvPicPr>
            <p:cNvPr id="75" name="Picture 7" descr="telecommande"/>
            <p:cNvPicPr>
              <a:picLocks noChangeAspect="1" noChangeArrowheads="1"/>
            </p:cNvPicPr>
            <p:nvPr/>
          </p:nvPicPr>
          <p:blipFill>
            <a:blip r:embed="rId3" cstate="print"/>
            <a:srcRect l="30611" r="26531"/>
            <a:stretch>
              <a:fillRect/>
            </a:stretch>
          </p:blipFill>
          <p:spPr bwMode="auto">
            <a:xfrm>
              <a:off x="4000496" y="2928934"/>
              <a:ext cx="500066" cy="777885"/>
            </a:xfrm>
            <a:prstGeom prst="rect">
              <a:avLst/>
            </a:prstGeom>
            <a:noFill/>
            <a:ln w="9525">
              <a:noFill/>
              <a:miter lim="800000"/>
              <a:headEnd/>
              <a:tailEnd/>
            </a:ln>
          </p:spPr>
        </p:pic>
      </p:grpSp>
      <p:pic>
        <p:nvPicPr>
          <p:cNvPr id="78" name="Picture 2" descr="Afficher l'image en taille réelle">
            <a:hlinkClick r:id="rId4"/>
          </p:cNvPr>
          <p:cNvPicPr>
            <a:picLocks noChangeAspect="1" noChangeArrowheads="1"/>
          </p:cNvPicPr>
          <p:nvPr/>
        </p:nvPicPr>
        <p:blipFill>
          <a:blip r:embed="rId5" cstate="print"/>
          <a:srcRect/>
          <a:stretch>
            <a:fillRect/>
          </a:stretch>
        </p:blipFill>
        <p:spPr bwMode="auto">
          <a:xfrm>
            <a:off x="8100392" y="404664"/>
            <a:ext cx="666750" cy="695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 y="1207698"/>
            <a:ext cx="9144001" cy="369332"/>
          </a:xfrm>
          <a:prstGeom prst="rect">
            <a:avLst/>
          </a:prstGeom>
          <a:noFill/>
          <a:ln>
            <a:solidFill>
              <a:schemeClr val="dk1"/>
            </a:solidFill>
          </a:ln>
        </p:spPr>
        <p:txBody>
          <a:bodyPr wrap="square" rtlCol="0">
            <a:spAutoFit/>
          </a:bodyPr>
          <a:lstStyle/>
          <a:p>
            <a:r>
              <a:rPr lang="fr-FR" dirty="0" smtClean="0"/>
              <a:t>  </a:t>
            </a:r>
            <a:r>
              <a:rPr lang="fr-FR" dirty="0" err="1" smtClean="0"/>
              <a:t>Uca</a:t>
            </a:r>
            <a:r>
              <a:rPr lang="fr-FR" dirty="0" smtClean="0"/>
              <a:t> [Modèle] Modèle éclairage de scène, Diagramme des cas d’utilisation</a:t>
            </a:r>
            <a:endParaRPr lang="fr-FR" dirty="0"/>
          </a:p>
        </p:txBody>
      </p:sp>
      <p:pic>
        <p:nvPicPr>
          <p:cNvPr id="78"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1901406" y="1724205"/>
            <a:ext cx="5410200"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à coins arrondis 22"/>
          <p:cNvSpPr/>
          <p:nvPr/>
        </p:nvSpPr>
        <p:spPr>
          <a:xfrm>
            <a:off x="323528" y="1196752"/>
            <a:ext cx="8568952" cy="52565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7" name="Rectangle à coins arrondis 16"/>
          <p:cNvSpPr/>
          <p:nvPr/>
        </p:nvSpPr>
        <p:spPr>
          <a:xfrm>
            <a:off x="3851920" y="2564904"/>
            <a:ext cx="4896544" cy="3744416"/>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endParaRPr lang="fr-FR"/>
          </a:p>
        </p:txBody>
      </p:sp>
      <p:sp>
        <p:nvSpPr>
          <p:cNvPr id="16" name="Rectangle à coins arrondis 15"/>
          <p:cNvSpPr/>
          <p:nvPr/>
        </p:nvSpPr>
        <p:spPr>
          <a:xfrm>
            <a:off x="539552" y="2636912"/>
            <a:ext cx="3168352" cy="3672408"/>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endParaRPr lang="fr-FR" dirty="0"/>
          </a:p>
        </p:txBody>
      </p:sp>
      <p:sp>
        <p:nvSpPr>
          <p:cNvPr id="2" name="Rectangle à coins arrondis 1"/>
          <p:cNvSpPr/>
          <p:nvPr/>
        </p:nvSpPr>
        <p:spPr>
          <a:xfrm>
            <a:off x="683568"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d’activité</a:t>
            </a:r>
          </a:p>
        </p:txBody>
      </p:sp>
      <p:sp>
        <p:nvSpPr>
          <p:cNvPr id="3" name="Rectangle à coins arrondis 2"/>
          <p:cNvSpPr/>
          <p:nvPr/>
        </p:nvSpPr>
        <p:spPr>
          <a:xfrm>
            <a:off x="2195736"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d’états</a:t>
            </a:r>
            <a:endParaRPr lang="fr-FR" sz="1400" dirty="0"/>
          </a:p>
        </p:txBody>
      </p:sp>
      <p:sp>
        <p:nvSpPr>
          <p:cNvPr id="4" name="Rectangle à coins arrondis 3"/>
          <p:cNvSpPr/>
          <p:nvPr/>
        </p:nvSpPr>
        <p:spPr>
          <a:xfrm>
            <a:off x="683568" y="3789040"/>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séquences</a:t>
            </a:r>
          </a:p>
        </p:txBody>
      </p:sp>
      <p:sp>
        <p:nvSpPr>
          <p:cNvPr id="5" name="Rectangle à coins arrondis 4"/>
          <p:cNvSpPr/>
          <p:nvPr/>
        </p:nvSpPr>
        <p:spPr>
          <a:xfrm>
            <a:off x="2195736" y="3789040"/>
            <a:ext cx="1375600"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cas d’utilisation</a:t>
            </a:r>
            <a:endParaRPr lang="fr-FR" sz="1400" dirty="0"/>
          </a:p>
        </p:txBody>
      </p:sp>
      <p:sp>
        <p:nvSpPr>
          <p:cNvPr id="6" name="Rectangle à coins arrondis 5"/>
          <p:cNvSpPr/>
          <p:nvPr/>
        </p:nvSpPr>
        <p:spPr>
          <a:xfrm>
            <a:off x="3995936"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définition de blocs</a:t>
            </a:r>
            <a:endParaRPr lang="fr-FR" sz="1400" dirty="0"/>
          </a:p>
        </p:txBody>
      </p:sp>
      <p:sp>
        <p:nvSpPr>
          <p:cNvPr id="7" name="Rectangle à coins arrondis 6"/>
          <p:cNvSpPr/>
          <p:nvPr/>
        </p:nvSpPr>
        <p:spPr>
          <a:xfrm>
            <a:off x="5580112"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blocs internes</a:t>
            </a:r>
            <a:endParaRPr lang="fr-FR" sz="1400" dirty="0"/>
          </a:p>
        </p:txBody>
      </p:sp>
      <p:sp>
        <p:nvSpPr>
          <p:cNvPr id="8" name="Rectangle à coins arrondis 7"/>
          <p:cNvSpPr/>
          <p:nvPr/>
        </p:nvSpPr>
        <p:spPr>
          <a:xfrm>
            <a:off x="7164288"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de  package</a:t>
            </a:r>
            <a:endParaRPr lang="fr-FR" sz="1400" dirty="0">
              <a:solidFill>
                <a:schemeClr val="bg1">
                  <a:lumMod val="50000"/>
                </a:schemeClr>
              </a:solidFill>
            </a:endParaRPr>
          </a:p>
        </p:txBody>
      </p:sp>
      <p:sp>
        <p:nvSpPr>
          <p:cNvPr id="9" name="Rectangle à coins arrondis 8"/>
          <p:cNvSpPr/>
          <p:nvPr/>
        </p:nvSpPr>
        <p:spPr>
          <a:xfrm>
            <a:off x="5508104" y="4437112"/>
            <a:ext cx="1584176"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paramétrique</a:t>
            </a:r>
            <a:endParaRPr lang="fr-FR" sz="1400" dirty="0">
              <a:solidFill>
                <a:schemeClr val="bg1">
                  <a:lumMod val="50000"/>
                </a:schemeClr>
              </a:solidFill>
            </a:endParaRPr>
          </a:p>
        </p:txBody>
      </p:sp>
      <p:cxnSp>
        <p:nvCxnSpPr>
          <p:cNvPr id="11" name="Connecteur droit avec flèche 10"/>
          <p:cNvCxnSpPr>
            <a:stCxn id="9" idx="0"/>
            <a:endCxn id="7" idx="2"/>
          </p:cNvCxnSpPr>
          <p:nvPr/>
        </p:nvCxnSpPr>
        <p:spPr>
          <a:xfrm rot="5400000" flipH="1" flipV="1">
            <a:off x="5940152" y="4077072"/>
            <a:ext cx="72008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971600" y="5445224"/>
            <a:ext cx="2088232" cy="646331"/>
          </a:xfrm>
          <a:prstGeom prst="rect">
            <a:avLst/>
          </a:prstGeom>
          <a:noFill/>
        </p:spPr>
        <p:txBody>
          <a:bodyPr wrap="square" rtlCol="0">
            <a:spAutoFit/>
          </a:bodyPr>
          <a:lstStyle/>
          <a:p>
            <a:pPr algn="ctr"/>
            <a:r>
              <a:rPr lang="fr-FR" dirty="0" smtClean="0"/>
              <a:t>Diagramme comportemental</a:t>
            </a:r>
            <a:endParaRPr lang="fr-FR" dirty="0"/>
          </a:p>
        </p:txBody>
      </p:sp>
      <p:sp>
        <p:nvSpPr>
          <p:cNvPr id="19" name="ZoneTexte 18"/>
          <p:cNvSpPr txBox="1"/>
          <p:nvPr/>
        </p:nvSpPr>
        <p:spPr>
          <a:xfrm>
            <a:off x="5364088" y="5517232"/>
            <a:ext cx="2088232" cy="646331"/>
          </a:xfrm>
          <a:prstGeom prst="rect">
            <a:avLst/>
          </a:prstGeom>
          <a:noFill/>
        </p:spPr>
        <p:txBody>
          <a:bodyPr wrap="square" rtlCol="0">
            <a:spAutoFit/>
          </a:bodyPr>
          <a:lstStyle/>
          <a:p>
            <a:pPr algn="ctr"/>
            <a:r>
              <a:rPr lang="fr-FR" dirty="0" smtClean="0"/>
              <a:t>Diagramme structurel</a:t>
            </a:r>
            <a:endParaRPr lang="fr-FR" dirty="0"/>
          </a:p>
        </p:txBody>
      </p:sp>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Le diagramme d’exigences</a:t>
            </a:r>
            <a:endParaRPr lang="fr-FR" sz="2400" dirty="0"/>
          </a:p>
        </p:txBody>
      </p:sp>
      <p:pic>
        <p:nvPicPr>
          <p:cNvPr id="20"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
        <p:nvSpPr>
          <p:cNvPr id="24" name="Rectangle à coins arrondis 23"/>
          <p:cNvSpPr/>
          <p:nvPr/>
        </p:nvSpPr>
        <p:spPr>
          <a:xfrm>
            <a:off x="3000364" y="1500174"/>
            <a:ext cx="1440160"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Diagramme</a:t>
            </a:r>
            <a:b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br>
            <a: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d’exigences</a:t>
            </a:r>
            <a:endParaRPr lang="fr-FR" sz="1400" dirty="0">
              <a:ln w="18415" cmpd="sng">
                <a:solidFill>
                  <a:srgbClr val="FFFFFF"/>
                </a:solidFill>
                <a:prstDash val="solid"/>
              </a:ln>
              <a:solidFill>
                <a:srgbClr val="FFFFFF"/>
              </a:solidFill>
              <a:effectLst>
                <a:outerShdw blurRad="50800" dist="38100" dir="2700000" algn="tl" rotWithShape="0">
                  <a:prstClr val="black">
                    <a:alpha val="40000"/>
                  </a:prstClr>
                </a:outerShdw>
              </a:effectLst>
            </a:endParaRPr>
          </a:p>
        </p:txBody>
      </p:sp>
      <p:sp>
        <p:nvSpPr>
          <p:cNvPr id="21" name="ZoneTexte 20"/>
          <p:cNvSpPr txBox="1"/>
          <p:nvPr/>
        </p:nvSpPr>
        <p:spPr>
          <a:xfrm>
            <a:off x="1142976" y="928670"/>
            <a:ext cx="2571768" cy="338554"/>
          </a:xfrm>
          <a:prstGeom prst="rect">
            <a:avLst/>
          </a:prstGeom>
          <a:noFill/>
        </p:spPr>
        <p:txBody>
          <a:bodyPr wrap="square" rtlCol="0">
            <a:spAutoFit/>
          </a:bodyPr>
          <a:lstStyle/>
          <a:p>
            <a:r>
              <a:rPr lang="fr-FR" sz="1600" dirty="0" smtClean="0"/>
              <a:t>Frontière d’étude</a:t>
            </a:r>
            <a:endParaRPr lang="fr-FR"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Le diagramme d’exigences,</a:t>
            </a:r>
            <a:endParaRPr lang="fr-FR" sz="2400" dirty="0"/>
          </a:p>
        </p:txBody>
      </p:sp>
      <p:pic>
        <p:nvPicPr>
          <p:cNvPr id="25"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0392" y="404664"/>
            <a:ext cx="666750" cy="695325"/>
          </a:xfrm>
          <a:prstGeom prst="rect">
            <a:avLst/>
          </a:prstGeom>
          <a:noFill/>
        </p:spPr>
      </p:pic>
      <p:sp>
        <p:nvSpPr>
          <p:cNvPr id="7" name="ZoneTexte 6"/>
          <p:cNvSpPr txBox="1"/>
          <p:nvPr/>
        </p:nvSpPr>
        <p:spPr>
          <a:xfrm>
            <a:off x="428596" y="1071546"/>
            <a:ext cx="7715304" cy="2277547"/>
          </a:xfrm>
          <a:prstGeom prst="rect">
            <a:avLst/>
          </a:prstGeom>
          <a:noFill/>
        </p:spPr>
        <p:txBody>
          <a:bodyPr wrap="square" rtlCol="0">
            <a:spAutoFit/>
          </a:bodyPr>
          <a:lstStyle/>
          <a:p>
            <a:r>
              <a:rPr lang="fr-FR" dirty="0" smtClean="0"/>
              <a:t>	I</a:t>
            </a:r>
            <a:r>
              <a:rPr lang="fr-FR" sz="1600" dirty="0" smtClean="0"/>
              <a:t>l permet de représenter graphiquement les exigences</a:t>
            </a:r>
            <a:r>
              <a:rPr lang="fr-FR" sz="1400" dirty="0" smtClean="0"/>
              <a:t>.</a:t>
            </a:r>
          </a:p>
          <a:p>
            <a:endParaRPr lang="fr-FR" dirty="0" smtClean="0"/>
          </a:p>
          <a:p>
            <a:r>
              <a:rPr lang="fr-FR" dirty="0" smtClean="0"/>
              <a:t>Qu’est ce qu’une exigence?</a:t>
            </a:r>
          </a:p>
          <a:p>
            <a:endParaRPr lang="fr-FR" dirty="0" smtClean="0"/>
          </a:p>
          <a:p>
            <a:r>
              <a:rPr lang="fr-FR" sz="1400" dirty="0" smtClean="0"/>
              <a:t>  Une exigence permet de spécifier une capacité ou une contrainte qui doit être satisfaite par un système. Elle peut spécifier une fonction que le système devra réaliser ou une condition de performance, de fiabilité, de sécurité, etc.</a:t>
            </a:r>
          </a:p>
          <a:p>
            <a:r>
              <a:rPr lang="fr-FR" sz="1400" dirty="0" smtClean="0"/>
              <a:t>  Les exigences servent à établir un contrat entre le client et les réalisateurs du futur système.</a:t>
            </a:r>
            <a:endParaRPr lang="fr-FR" sz="1400" dirty="0"/>
          </a:p>
        </p:txBody>
      </p:sp>
      <p:pic>
        <p:nvPicPr>
          <p:cNvPr id="8" name="Picture 5" descr="SPOT 00"/>
          <p:cNvPicPr>
            <a:picLocks noChangeAspect="1" noChangeArrowheads="1"/>
          </p:cNvPicPr>
          <p:nvPr/>
        </p:nvPicPr>
        <p:blipFill>
          <a:blip r:embed="rId5" cstate="print"/>
          <a:srcRect l="36784" t="26474" r="46753" b="29091"/>
          <a:stretch>
            <a:fillRect/>
          </a:stretch>
        </p:blipFill>
        <p:spPr bwMode="auto">
          <a:xfrm>
            <a:off x="3500430" y="3857628"/>
            <a:ext cx="1188295" cy="1643074"/>
          </a:xfrm>
          <a:prstGeom prst="rect">
            <a:avLst/>
          </a:prstGeom>
          <a:noFill/>
          <a:ln w="9525">
            <a:noFill/>
            <a:miter lim="800000"/>
            <a:headEnd/>
            <a:tailEnd/>
          </a:ln>
        </p:spPr>
      </p:pic>
      <p:sp>
        <p:nvSpPr>
          <p:cNvPr id="12" name="ZoneTexte 11"/>
          <p:cNvSpPr txBox="1"/>
          <p:nvPr/>
        </p:nvSpPr>
        <p:spPr>
          <a:xfrm>
            <a:off x="5357818" y="3929066"/>
            <a:ext cx="2357454" cy="430887"/>
          </a:xfrm>
          <a:prstGeom prst="rect">
            <a:avLst/>
          </a:prstGeom>
          <a:solidFill>
            <a:schemeClr val="accent2">
              <a:lumMod val="40000"/>
              <a:lumOff val="60000"/>
            </a:schemeClr>
          </a:solidFill>
          <a:ln>
            <a:solidFill>
              <a:schemeClr val="tx1"/>
            </a:solidFill>
          </a:ln>
        </p:spPr>
        <p:txBody>
          <a:bodyPr wrap="square" rtlCol="0">
            <a:spAutoFit/>
          </a:bodyPr>
          <a:lstStyle/>
          <a:p>
            <a:pPr algn="ctr"/>
            <a:r>
              <a:rPr lang="fr-FR" sz="1000" dirty="0" smtClean="0"/>
              <a:t>« </a:t>
            </a:r>
            <a:r>
              <a:rPr lang="fr-FR" sz="1000" dirty="0" err="1" smtClean="0"/>
              <a:t>requirement</a:t>
            </a:r>
            <a:r>
              <a:rPr lang="fr-FR" sz="1000" dirty="0" smtClean="0"/>
              <a:t> »</a:t>
            </a:r>
          </a:p>
          <a:p>
            <a:pPr algn="ctr"/>
            <a:r>
              <a:rPr lang="fr-FR" sz="1200" b="1" dirty="0" smtClean="0"/>
              <a:t>Réglage de l’orientation</a:t>
            </a:r>
          </a:p>
        </p:txBody>
      </p:sp>
      <p:sp>
        <p:nvSpPr>
          <p:cNvPr id="13" name="ZoneTexte 12"/>
          <p:cNvSpPr txBox="1"/>
          <p:nvPr/>
        </p:nvSpPr>
        <p:spPr>
          <a:xfrm>
            <a:off x="5357818" y="4357694"/>
            <a:ext cx="2357454" cy="646331"/>
          </a:xfrm>
          <a:prstGeom prst="rect">
            <a:avLst/>
          </a:prstGeom>
          <a:noFill/>
          <a:ln>
            <a:solidFill>
              <a:schemeClr val="tx1"/>
            </a:solidFill>
          </a:ln>
        </p:spPr>
        <p:txBody>
          <a:bodyPr wrap="square" rtlCol="0">
            <a:spAutoFit/>
          </a:bodyPr>
          <a:lstStyle/>
          <a:p>
            <a:r>
              <a:rPr lang="fr-FR" sz="1200" dirty="0" smtClean="0"/>
              <a:t>Id=« 003 »</a:t>
            </a:r>
          </a:p>
          <a:p>
            <a:r>
              <a:rPr lang="fr-FR" sz="1200" dirty="0" err="1" smtClean="0"/>
              <a:t>Text</a:t>
            </a:r>
            <a:r>
              <a:rPr lang="fr-FR" sz="1200" dirty="0" smtClean="0"/>
              <a:t>= « On doit pouvoir facilement orienter le spot »</a:t>
            </a:r>
            <a:endParaRPr lang="fr-FR" sz="1200" dirty="0"/>
          </a:p>
        </p:txBody>
      </p:sp>
      <p:sp>
        <p:nvSpPr>
          <p:cNvPr id="14" name="Rectangle 13"/>
          <p:cNvSpPr/>
          <p:nvPr/>
        </p:nvSpPr>
        <p:spPr>
          <a:xfrm>
            <a:off x="428596" y="4071942"/>
            <a:ext cx="2643206" cy="1077218"/>
          </a:xfrm>
          <a:prstGeom prst="rect">
            <a:avLst/>
          </a:prstGeom>
        </p:spPr>
        <p:txBody>
          <a:bodyPr wrap="square">
            <a:spAutoFit/>
          </a:bodyPr>
          <a:lstStyle/>
          <a:p>
            <a:r>
              <a:rPr lang="fr-FR" sz="1600" u="sng" dirty="0" smtClean="0"/>
              <a:t>Exemple de fonction</a:t>
            </a:r>
          </a:p>
          <a:p>
            <a:r>
              <a:rPr lang="fr-FR" sz="1600" dirty="0" smtClean="0"/>
              <a:t>    </a:t>
            </a:r>
          </a:p>
          <a:p>
            <a:r>
              <a:rPr lang="fr-FR" sz="1600" dirty="0" smtClean="0"/>
              <a:t>Orienter facilement le spot</a:t>
            </a:r>
            <a:endParaRPr lang="fr-FR" sz="1600" dirty="0"/>
          </a:p>
        </p:txBody>
      </p:sp>
      <p:sp>
        <p:nvSpPr>
          <p:cNvPr id="15" name="Rectangle 14"/>
          <p:cNvSpPr/>
          <p:nvPr/>
        </p:nvSpPr>
        <p:spPr>
          <a:xfrm>
            <a:off x="5357818" y="3429000"/>
            <a:ext cx="2500330" cy="523220"/>
          </a:xfrm>
          <a:prstGeom prst="rect">
            <a:avLst/>
          </a:prstGeom>
        </p:spPr>
        <p:txBody>
          <a:bodyPr wrap="square">
            <a:spAutoFit/>
          </a:bodyPr>
          <a:lstStyle/>
          <a:p>
            <a:r>
              <a:rPr lang="fr-FR" sz="1400" u="sng" dirty="0" smtClean="0"/>
              <a:t>Traduction en exigence</a:t>
            </a:r>
          </a:p>
          <a:p>
            <a:r>
              <a:rPr lang="fr-FR" sz="1400" dirty="0" smtClean="0"/>
              <a:t>    </a:t>
            </a:r>
          </a:p>
        </p:txBody>
      </p:sp>
      <p:sp>
        <p:nvSpPr>
          <p:cNvPr id="16" name="Flèche courbée vers le haut 15"/>
          <p:cNvSpPr/>
          <p:nvPr/>
        </p:nvSpPr>
        <p:spPr>
          <a:xfrm rot="5011588">
            <a:off x="3132105" y="4639210"/>
            <a:ext cx="644696" cy="409473"/>
          </a:xfrm>
          <a:prstGeom prst="curvedUpArrow">
            <a:avLst>
              <a:gd name="adj1" fmla="val 25000"/>
              <a:gd name="adj2" fmla="val 7872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Le diagramme d’exigences,</a:t>
            </a:r>
            <a:endParaRPr lang="fr-FR" sz="2400" dirty="0"/>
          </a:p>
        </p:txBody>
      </p:sp>
      <p:grpSp>
        <p:nvGrpSpPr>
          <p:cNvPr id="4" name="Groupe 3"/>
          <p:cNvGrpSpPr/>
          <p:nvPr/>
        </p:nvGrpSpPr>
        <p:grpSpPr>
          <a:xfrm>
            <a:off x="0" y="1500174"/>
            <a:ext cx="3472496" cy="3714752"/>
            <a:chOff x="8917047" y="398421"/>
            <a:chExt cx="2643174" cy="3714752"/>
          </a:xfrm>
          <a:solidFill>
            <a:schemeClr val="accent6">
              <a:lumMod val="40000"/>
              <a:lumOff val="60000"/>
            </a:schemeClr>
          </a:solidFill>
        </p:grpSpPr>
        <p:grpSp>
          <p:nvGrpSpPr>
            <p:cNvPr id="5" name="Groupe 134"/>
            <p:cNvGrpSpPr/>
            <p:nvPr/>
          </p:nvGrpSpPr>
          <p:grpSpPr>
            <a:xfrm>
              <a:off x="8917047" y="398421"/>
              <a:ext cx="2643174" cy="3714752"/>
              <a:chOff x="6500826" y="3143248"/>
              <a:chExt cx="2643174" cy="3714752"/>
            </a:xfrm>
            <a:grpFill/>
          </p:grpSpPr>
          <p:sp>
            <p:nvSpPr>
              <p:cNvPr id="17" name="Rectangle 16"/>
              <p:cNvSpPr/>
              <p:nvPr/>
            </p:nvSpPr>
            <p:spPr>
              <a:xfrm>
                <a:off x="6500826" y="3143248"/>
                <a:ext cx="2643174" cy="3714752"/>
              </a:xfrm>
              <a:prstGeom prst="rect">
                <a:avLst/>
              </a:prstGeom>
              <a:grp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8" name="ZoneTexte 17"/>
              <p:cNvSpPr txBox="1"/>
              <p:nvPr/>
            </p:nvSpPr>
            <p:spPr>
              <a:xfrm>
                <a:off x="6935815" y="3643314"/>
                <a:ext cx="1104493" cy="246221"/>
              </a:xfrm>
              <a:prstGeom prst="rect">
                <a:avLst/>
              </a:prstGeom>
              <a:grpFill/>
              <a:ln>
                <a:noFill/>
              </a:ln>
            </p:spPr>
            <p:txBody>
              <a:bodyPr wrap="none" rtlCol="0">
                <a:spAutoFit/>
              </a:bodyPr>
              <a:lstStyle/>
              <a:p>
                <a:r>
                  <a:rPr lang="fr-FR" sz="1000" dirty="0" smtClean="0"/>
                  <a:t>Lié à, inclus dans …</a:t>
                </a:r>
                <a:endParaRPr lang="fr-FR" sz="1000" dirty="0"/>
              </a:p>
            </p:txBody>
          </p:sp>
          <p:sp>
            <p:nvSpPr>
              <p:cNvPr id="19" name="ZoneTexte 18"/>
              <p:cNvSpPr txBox="1"/>
              <p:nvPr/>
            </p:nvSpPr>
            <p:spPr>
              <a:xfrm>
                <a:off x="6827061" y="4429132"/>
                <a:ext cx="2106667" cy="246221"/>
              </a:xfrm>
              <a:prstGeom prst="rect">
                <a:avLst/>
              </a:prstGeom>
              <a:grpFill/>
              <a:ln>
                <a:noFill/>
              </a:ln>
            </p:spPr>
            <p:txBody>
              <a:bodyPr wrap="none" rtlCol="0">
                <a:spAutoFit/>
              </a:bodyPr>
              <a:lstStyle/>
              <a:p>
                <a:r>
                  <a:rPr lang="fr-FR" sz="1000" dirty="0" smtClean="0"/>
                  <a:t>« </a:t>
                </a:r>
                <a:r>
                  <a:rPr lang="fr-FR" sz="1000" dirty="0" err="1" smtClean="0"/>
                  <a:t>Refine</a:t>
                </a:r>
                <a:r>
                  <a:rPr lang="fr-FR" sz="1000" dirty="0" smtClean="0"/>
                  <a:t> »= ajouts de compléments…</a:t>
                </a:r>
                <a:endParaRPr lang="fr-FR" sz="1000" dirty="0"/>
              </a:p>
            </p:txBody>
          </p:sp>
          <p:sp>
            <p:nvSpPr>
              <p:cNvPr id="20" name="ZoneTexte 19"/>
              <p:cNvSpPr txBox="1"/>
              <p:nvPr/>
            </p:nvSpPr>
            <p:spPr>
              <a:xfrm>
                <a:off x="7057522" y="6319879"/>
                <a:ext cx="1973617" cy="246221"/>
              </a:xfrm>
              <a:prstGeom prst="rect">
                <a:avLst/>
              </a:prstGeom>
              <a:grpFill/>
              <a:ln>
                <a:noFill/>
              </a:ln>
            </p:spPr>
            <p:txBody>
              <a:bodyPr wrap="none" rtlCol="0">
                <a:spAutoFit/>
              </a:bodyPr>
              <a:lstStyle/>
              <a:p>
                <a:r>
                  <a:rPr lang="fr-FR" sz="1000" dirty="0" smtClean="0"/>
                  <a:t>« </a:t>
                </a:r>
                <a:r>
                  <a:rPr lang="fr-FR" sz="1000" dirty="0" err="1" smtClean="0"/>
                  <a:t>Problem</a:t>
                </a:r>
                <a:r>
                  <a:rPr lang="fr-FR" sz="1000" dirty="0" smtClean="0"/>
                  <a:t> »=problème à résoudre</a:t>
                </a:r>
                <a:endParaRPr lang="fr-FR" sz="1000" dirty="0"/>
              </a:p>
            </p:txBody>
          </p:sp>
          <p:sp>
            <p:nvSpPr>
              <p:cNvPr id="21" name="ZoneTexte 20"/>
              <p:cNvSpPr txBox="1"/>
              <p:nvPr/>
            </p:nvSpPr>
            <p:spPr>
              <a:xfrm>
                <a:off x="6827062" y="4929198"/>
                <a:ext cx="2207656" cy="400110"/>
              </a:xfrm>
              <a:prstGeom prst="rect">
                <a:avLst/>
              </a:prstGeom>
              <a:grpFill/>
              <a:ln>
                <a:noFill/>
              </a:ln>
            </p:spPr>
            <p:txBody>
              <a:bodyPr wrap="none" rtlCol="0">
                <a:spAutoFit/>
              </a:bodyPr>
              <a:lstStyle/>
              <a:p>
                <a:r>
                  <a:rPr lang="fr-FR" sz="1000" dirty="0" smtClean="0"/>
                  <a:t>« </a:t>
                </a:r>
                <a:r>
                  <a:rPr lang="fr-FR" sz="1000" dirty="0" err="1" smtClean="0"/>
                  <a:t>Derivereqt</a:t>
                </a:r>
                <a:r>
                  <a:rPr lang="fr-FR" sz="1000" dirty="0" smtClean="0"/>
                  <a:t> »= relier des exigences </a:t>
                </a:r>
              </a:p>
              <a:p>
                <a:r>
                  <a:rPr lang="fr-FR" sz="1000" dirty="0" smtClean="0"/>
                  <a:t>                             de niveaux différents…</a:t>
                </a:r>
                <a:endParaRPr lang="fr-FR" sz="1000" dirty="0"/>
              </a:p>
            </p:txBody>
          </p:sp>
          <p:sp>
            <p:nvSpPr>
              <p:cNvPr id="22" name="ZoneTexte 21"/>
              <p:cNvSpPr txBox="1"/>
              <p:nvPr/>
            </p:nvSpPr>
            <p:spPr>
              <a:xfrm>
                <a:off x="7094035" y="5699158"/>
                <a:ext cx="1473480" cy="246221"/>
              </a:xfrm>
              <a:prstGeom prst="rect">
                <a:avLst/>
              </a:prstGeom>
              <a:grpFill/>
              <a:ln>
                <a:noFill/>
              </a:ln>
            </p:spPr>
            <p:txBody>
              <a:bodyPr wrap="none" rtlCol="0">
                <a:spAutoFit/>
              </a:bodyPr>
              <a:lstStyle/>
              <a:p>
                <a:r>
                  <a:rPr lang="fr-FR" sz="1000" dirty="0" smtClean="0"/>
                  <a:t>« Rational »=justification</a:t>
                </a:r>
                <a:endParaRPr lang="fr-FR" sz="1000" dirty="0"/>
              </a:p>
            </p:txBody>
          </p:sp>
        </p:grpSp>
        <p:grpSp>
          <p:nvGrpSpPr>
            <p:cNvPr id="6" name="Groupe 94"/>
            <p:cNvGrpSpPr/>
            <p:nvPr/>
          </p:nvGrpSpPr>
          <p:grpSpPr>
            <a:xfrm>
              <a:off x="9061845" y="873090"/>
              <a:ext cx="164309" cy="182566"/>
              <a:chOff x="2454247" y="4049721"/>
              <a:chExt cx="164309" cy="182566"/>
            </a:xfrm>
            <a:grpFill/>
          </p:grpSpPr>
          <p:sp>
            <p:nvSpPr>
              <p:cNvPr id="14" name="Ellipse 13"/>
              <p:cNvSpPr/>
              <p:nvPr/>
            </p:nvSpPr>
            <p:spPr>
              <a:xfrm>
                <a:off x="2454247" y="4049721"/>
                <a:ext cx="164309" cy="182566"/>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a:stCxn id="14" idx="1"/>
                <a:endCxn id="14" idx="5"/>
              </p:cNvCxnSpPr>
              <p:nvPr/>
            </p:nvCxnSpPr>
            <p:spPr>
              <a:xfrm rot="16200000" flipH="1">
                <a:off x="2471854" y="4082913"/>
                <a:ext cx="129094" cy="11618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a:stCxn id="14" idx="7"/>
                <a:endCxn id="14" idx="3"/>
              </p:cNvCxnSpPr>
              <p:nvPr/>
            </p:nvCxnSpPr>
            <p:spPr>
              <a:xfrm rot="16200000" flipH="1" flipV="1">
                <a:off x="2471855" y="4082912"/>
                <a:ext cx="129094" cy="11618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Connecteur droit 6"/>
            <p:cNvCxnSpPr/>
            <p:nvPr/>
          </p:nvCxnSpPr>
          <p:spPr>
            <a:xfrm rot="5400000">
              <a:off x="8956871" y="1233655"/>
              <a:ext cx="365129" cy="912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5400000" flipH="1" flipV="1">
              <a:off x="8887616" y="2515381"/>
              <a:ext cx="511182" cy="1587"/>
            </a:xfrm>
            <a:prstGeom prst="straightConnector1">
              <a:avLst/>
            </a:prstGeom>
            <a:grpFill/>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cxnSp>
          <p:nvCxnSpPr>
            <p:cNvPr id="9" name="Connecteur droit 8"/>
            <p:cNvCxnSpPr/>
            <p:nvPr/>
          </p:nvCxnSpPr>
          <p:spPr>
            <a:xfrm>
              <a:off x="8980088" y="2844792"/>
              <a:ext cx="327823" cy="218285"/>
            </a:xfrm>
            <a:prstGeom prst="line">
              <a:avLst/>
            </a:prstGeom>
            <a:grpFill/>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8961435" y="3027357"/>
              <a:ext cx="365130" cy="36513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8980088" y="3429000"/>
              <a:ext cx="327823" cy="218285"/>
            </a:xfrm>
            <a:prstGeom prst="line">
              <a:avLst/>
            </a:prstGeom>
            <a:grpFill/>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8961435" y="3538539"/>
              <a:ext cx="365130" cy="36513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rot="5400000" flipH="1" flipV="1">
              <a:off x="8889203" y="1821634"/>
              <a:ext cx="511182" cy="1587"/>
            </a:xfrm>
            <a:prstGeom prst="straightConnector1">
              <a:avLst/>
            </a:prstGeom>
            <a:grpFill/>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grpSp>
      <p:grpSp>
        <p:nvGrpSpPr>
          <p:cNvPr id="24" name="Groupe 23"/>
          <p:cNvGrpSpPr/>
          <p:nvPr/>
        </p:nvGrpSpPr>
        <p:grpSpPr>
          <a:xfrm>
            <a:off x="4928644" y="654012"/>
            <a:ext cx="2358000" cy="1926387"/>
            <a:chOff x="5886468" y="1420785"/>
            <a:chExt cx="2358000" cy="1926387"/>
          </a:xfrm>
        </p:grpSpPr>
        <p:grpSp>
          <p:nvGrpSpPr>
            <p:cNvPr id="25" name="Groupe 24"/>
            <p:cNvGrpSpPr/>
            <p:nvPr/>
          </p:nvGrpSpPr>
          <p:grpSpPr>
            <a:xfrm>
              <a:off x="5886468" y="1420785"/>
              <a:ext cx="2357454" cy="1095390"/>
              <a:chOff x="3214678" y="928670"/>
              <a:chExt cx="2357454" cy="1095390"/>
            </a:xfrm>
          </p:grpSpPr>
          <p:sp>
            <p:nvSpPr>
              <p:cNvPr id="27" name="ZoneTexte 26"/>
              <p:cNvSpPr txBox="1"/>
              <p:nvPr/>
            </p:nvSpPr>
            <p:spPr>
              <a:xfrm>
                <a:off x="3214678" y="928670"/>
                <a:ext cx="2357454" cy="430887"/>
              </a:xfrm>
              <a:prstGeom prst="rect">
                <a:avLst/>
              </a:prstGeom>
              <a:solidFill>
                <a:schemeClr val="accent2">
                  <a:lumMod val="40000"/>
                  <a:lumOff val="60000"/>
                </a:schemeClr>
              </a:solidFill>
              <a:ln>
                <a:solidFill>
                  <a:schemeClr val="tx1"/>
                </a:solidFill>
              </a:ln>
            </p:spPr>
            <p:txBody>
              <a:bodyPr wrap="square" rtlCol="0">
                <a:spAutoFit/>
              </a:bodyPr>
              <a:lstStyle/>
              <a:p>
                <a:pPr algn="ctr"/>
                <a:r>
                  <a:rPr lang="fr-FR" sz="1000" dirty="0" smtClean="0"/>
                  <a:t>« </a:t>
                </a:r>
                <a:r>
                  <a:rPr lang="fr-FR" sz="1000" dirty="0" err="1" smtClean="0"/>
                  <a:t>requirement</a:t>
                </a:r>
                <a:r>
                  <a:rPr lang="fr-FR" sz="1000" dirty="0" smtClean="0"/>
                  <a:t> »</a:t>
                </a:r>
              </a:p>
              <a:p>
                <a:pPr algn="ctr"/>
                <a:r>
                  <a:rPr lang="fr-FR" sz="1200" b="1" dirty="0" smtClean="0"/>
                  <a:t>Réglage de l’orientation</a:t>
                </a:r>
              </a:p>
            </p:txBody>
          </p:sp>
          <p:sp>
            <p:nvSpPr>
              <p:cNvPr id="28" name="ZoneTexte 27"/>
              <p:cNvSpPr txBox="1"/>
              <p:nvPr/>
            </p:nvSpPr>
            <p:spPr>
              <a:xfrm>
                <a:off x="3214678" y="1357298"/>
                <a:ext cx="2357454" cy="666762"/>
              </a:xfrm>
              <a:prstGeom prst="rect">
                <a:avLst/>
              </a:prstGeom>
              <a:noFill/>
              <a:ln>
                <a:solidFill>
                  <a:schemeClr val="tx1"/>
                </a:solidFill>
              </a:ln>
            </p:spPr>
            <p:txBody>
              <a:bodyPr wrap="square" rtlCol="0">
                <a:spAutoFit/>
              </a:bodyPr>
              <a:lstStyle/>
              <a:p>
                <a:r>
                  <a:rPr lang="fr-FR" sz="1200" dirty="0" smtClean="0"/>
                  <a:t>Id=« 003 »</a:t>
                </a:r>
              </a:p>
              <a:p>
                <a:r>
                  <a:rPr lang="fr-FR" sz="1200" dirty="0" err="1" smtClean="0"/>
                  <a:t>Text</a:t>
                </a:r>
                <a:r>
                  <a:rPr lang="fr-FR" sz="1200" dirty="0" smtClean="0"/>
                  <a:t>= « On doit pouvoir facilement orienter le spot »</a:t>
                </a:r>
                <a:endParaRPr lang="fr-FR" sz="1200" dirty="0"/>
              </a:p>
            </p:txBody>
          </p:sp>
        </p:grpSp>
        <p:sp>
          <p:nvSpPr>
            <p:cNvPr id="26" name="ZoneTexte 25"/>
            <p:cNvSpPr txBox="1"/>
            <p:nvPr/>
          </p:nvSpPr>
          <p:spPr>
            <a:xfrm>
              <a:off x="5886468" y="2516175"/>
              <a:ext cx="2358000" cy="830997"/>
            </a:xfrm>
            <a:prstGeom prst="rect">
              <a:avLst/>
            </a:prstGeom>
            <a:noFill/>
            <a:ln>
              <a:solidFill>
                <a:schemeClr val="tx1"/>
              </a:solidFill>
            </a:ln>
          </p:spPr>
          <p:txBody>
            <a:bodyPr wrap="square" rtlCol="0">
              <a:spAutoFit/>
            </a:bodyPr>
            <a:lstStyle/>
            <a:p>
              <a:r>
                <a:rPr lang="fr-FR" sz="1200" dirty="0" smtClean="0"/>
                <a:t>Priorité 	= haute</a:t>
              </a:r>
            </a:p>
            <a:p>
              <a:r>
                <a:rPr lang="fr-FR" sz="1200" dirty="0" smtClean="0"/>
                <a:t>Source	= marketing</a:t>
              </a:r>
            </a:p>
            <a:p>
              <a:r>
                <a:rPr lang="fr-FR" sz="1200" dirty="0" smtClean="0"/>
                <a:t>Risque	= moyen</a:t>
              </a:r>
            </a:p>
            <a:p>
              <a:r>
                <a:rPr lang="fr-FR" sz="1200" dirty="0" smtClean="0"/>
                <a:t>Statut 	= validée</a:t>
              </a:r>
              <a:endParaRPr lang="fr-FR" sz="1200" dirty="0"/>
            </a:p>
          </p:txBody>
        </p:sp>
      </p:grpSp>
      <p:grpSp>
        <p:nvGrpSpPr>
          <p:cNvPr id="67" name="Groupe 66"/>
          <p:cNvGrpSpPr/>
          <p:nvPr/>
        </p:nvGrpSpPr>
        <p:grpSpPr>
          <a:xfrm>
            <a:off x="3714744" y="2589201"/>
            <a:ext cx="2358000" cy="2547108"/>
            <a:chOff x="3714744" y="2589201"/>
            <a:chExt cx="2358000" cy="2547108"/>
          </a:xfrm>
        </p:grpSpPr>
        <p:grpSp>
          <p:nvGrpSpPr>
            <p:cNvPr id="64" name="Groupe 63"/>
            <p:cNvGrpSpPr/>
            <p:nvPr/>
          </p:nvGrpSpPr>
          <p:grpSpPr>
            <a:xfrm>
              <a:off x="3714744" y="2589201"/>
              <a:ext cx="2358000" cy="2547108"/>
              <a:chOff x="3714744" y="2589201"/>
              <a:chExt cx="2358000" cy="2547108"/>
            </a:xfrm>
          </p:grpSpPr>
          <p:grpSp>
            <p:nvGrpSpPr>
              <p:cNvPr id="29" name="Groupe 28"/>
              <p:cNvGrpSpPr/>
              <p:nvPr/>
            </p:nvGrpSpPr>
            <p:grpSpPr>
              <a:xfrm>
                <a:off x="3714744" y="3209922"/>
                <a:ext cx="2358000" cy="1926387"/>
                <a:chOff x="5886468" y="1420785"/>
                <a:chExt cx="2358000" cy="1926387"/>
              </a:xfrm>
            </p:grpSpPr>
            <p:grpSp>
              <p:nvGrpSpPr>
                <p:cNvPr id="30" name="Groupe 24"/>
                <p:cNvGrpSpPr/>
                <p:nvPr/>
              </p:nvGrpSpPr>
              <p:grpSpPr>
                <a:xfrm>
                  <a:off x="5886468" y="1420785"/>
                  <a:ext cx="2357454" cy="1095390"/>
                  <a:chOff x="3214678" y="928670"/>
                  <a:chExt cx="2357454" cy="1095390"/>
                </a:xfrm>
              </p:grpSpPr>
              <p:sp>
                <p:nvSpPr>
                  <p:cNvPr id="32" name="ZoneTexte 31"/>
                  <p:cNvSpPr txBox="1"/>
                  <p:nvPr/>
                </p:nvSpPr>
                <p:spPr>
                  <a:xfrm>
                    <a:off x="3214678" y="928670"/>
                    <a:ext cx="2357454" cy="430887"/>
                  </a:xfrm>
                  <a:prstGeom prst="rect">
                    <a:avLst/>
                  </a:prstGeom>
                  <a:noFill/>
                  <a:ln>
                    <a:solidFill>
                      <a:schemeClr val="tx1"/>
                    </a:solidFill>
                  </a:ln>
                </p:spPr>
                <p:txBody>
                  <a:bodyPr wrap="square" rtlCol="0">
                    <a:spAutoFit/>
                  </a:bodyPr>
                  <a:lstStyle/>
                  <a:p>
                    <a:pPr algn="ctr"/>
                    <a:r>
                      <a:rPr lang="fr-FR" sz="1000" dirty="0" smtClean="0"/>
                      <a:t>« </a:t>
                    </a:r>
                    <a:r>
                      <a:rPr lang="fr-FR" sz="1000" dirty="0" err="1" smtClean="0"/>
                      <a:t>requirement</a:t>
                    </a:r>
                    <a:r>
                      <a:rPr lang="fr-FR" sz="1000" dirty="0" smtClean="0"/>
                      <a:t> »</a:t>
                    </a:r>
                  </a:p>
                  <a:p>
                    <a:pPr algn="ctr"/>
                    <a:r>
                      <a:rPr lang="fr-FR" sz="1200" b="1" dirty="0" smtClean="0"/>
                      <a:t>Gestion de l’élévation</a:t>
                    </a:r>
                  </a:p>
                </p:txBody>
              </p:sp>
              <p:sp>
                <p:nvSpPr>
                  <p:cNvPr id="33" name="ZoneTexte 32"/>
                  <p:cNvSpPr txBox="1"/>
                  <p:nvPr/>
                </p:nvSpPr>
                <p:spPr>
                  <a:xfrm>
                    <a:off x="3214678" y="1357298"/>
                    <a:ext cx="2357454" cy="666762"/>
                  </a:xfrm>
                  <a:prstGeom prst="rect">
                    <a:avLst/>
                  </a:prstGeom>
                  <a:noFill/>
                  <a:ln>
                    <a:solidFill>
                      <a:schemeClr val="tx1"/>
                    </a:solidFill>
                  </a:ln>
                </p:spPr>
                <p:txBody>
                  <a:bodyPr wrap="square" rtlCol="0">
                    <a:spAutoFit/>
                  </a:bodyPr>
                  <a:lstStyle/>
                  <a:p>
                    <a:r>
                      <a:rPr lang="fr-FR" sz="1200" dirty="0" smtClean="0"/>
                      <a:t>Id=« 012 »</a:t>
                    </a:r>
                  </a:p>
                  <a:p>
                    <a:r>
                      <a:rPr lang="fr-FR" sz="1200" dirty="0" err="1" smtClean="0"/>
                      <a:t>Text</a:t>
                    </a:r>
                    <a:r>
                      <a:rPr lang="fr-FR" sz="1200" dirty="0" smtClean="0"/>
                      <a:t>= « On doit pouvoir régler l’élévation du spot »</a:t>
                    </a:r>
                    <a:endParaRPr lang="fr-FR" sz="1200" dirty="0"/>
                  </a:p>
                </p:txBody>
              </p:sp>
            </p:grpSp>
            <p:sp>
              <p:nvSpPr>
                <p:cNvPr id="31" name="ZoneTexte 30"/>
                <p:cNvSpPr txBox="1"/>
                <p:nvPr/>
              </p:nvSpPr>
              <p:spPr>
                <a:xfrm>
                  <a:off x="5886468" y="2516175"/>
                  <a:ext cx="2358000" cy="830997"/>
                </a:xfrm>
                <a:prstGeom prst="rect">
                  <a:avLst/>
                </a:prstGeom>
                <a:noFill/>
                <a:ln>
                  <a:solidFill>
                    <a:schemeClr val="tx1"/>
                  </a:solidFill>
                </a:ln>
              </p:spPr>
              <p:txBody>
                <a:bodyPr wrap="square" rtlCol="0">
                  <a:spAutoFit/>
                </a:bodyPr>
                <a:lstStyle/>
                <a:p>
                  <a:r>
                    <a:rPr lang="fr-FR" sz="1200" dirty="0" smtClean="0"/>
                    <a:t>Priorité 	= haute</a:t>
                  </a:r>
                </a:p>
                <a:p>
                  <a:r>
                    <a:rPr lang="fr-FR" sz="1200" dirty="0" smtClean="0"/>
                    <a:t>Source	= marketing</a:t>
                  </a:r>
                </a:p>
                <a:p>
                  <a:r>
                    <a:rPr lang="fr-FR" sz="1200" dirty="0" smtClean="0"/>
                    <a:t>Risque	= moyen</a:t>
                  </a:r>
                </a:p>
                <a:p>
                  <a:r>
                    <a:rPr lang="fr-FR" sz="1200" dirty="0" smtClean="0"/>
                    <a:t>Statut 	= validée</a:t>
                  </a:r>
                  <a:endParaRPr lang="fr-FR" sz="1200" dirty="0"/>
                </a:p>
              </p:txBody>
            </p:sp>
          </p:grpSp>
          <p:grpSp>
            <p:nvGrpSpPr>
              <p:cNvPr id="39" name="Groupe 38"/>
              <p:cNvGrpSpPr/>
              <p:nvPr/>
            </p:nvGrpSpPr>
            <p:grpSpPr>
              <a:xfrm>
                <a:off x="5466822" y="2589201"/>
                <a:ext cx="164309" cy="182566"/>
                <a:chOff x="2454247" y="4049721"/>
                <a:chExt cx="164309" cy="182566"/>
              </a:xfrm>
            </p:grpSpPr>
            <p:sp>
              <p:nvSpPr>
                <p:cNvPr id="40" name="Ellipse 39"/>
                <p:cNvSpPr/>
                <p:nvPr/>
              </p:nvSpPr>
              <p:spPr>
                <a:xfrm>
                  <a:off x="2454247" y="4049721"/>
                  <a:ext cx="164309" cy="18256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p:cNvCxnSpPr>
                  <a:stCxn id="40" idx="1"/>
                  <a:endCxn id="40" idx="5"/>
                </p:cNvCxnSpPr>
                <p:nvPr/>
              </p:nvCxnSpPr>
              <p:spPr>
                <a:xfrm rot="16200000" flipH="1">
                  <a:off x="2471854" y="4082913"/>
                  <a:ext cx="129094" cy="116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a:stCxn id="40" idx="7"/>
                  <a:endCxn id="40" idx="3"/>
                </p:cNvCxnSpPr>
                <p:nvPr/>
              </p:nvCxnSpPr>
              <p:spPr>
                <a:xfrm rot="16200000" flipH="1" flipV="1">
                  <a:off x="2471855" y="4082912"/>
                  <a:ext cx="129094" cy="116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7" name="Connecteur droit 46"/>
            <p:cNvCxnSpPr/>
            <p:nvPr/>
          </p:nvCxnSpPr>
          <p:spPr>
            <a:xfrm rot="5400000">
              <a:off x="4969268" y="2678496"/>
              <a:ext cx="464891" cy="597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e 65"/>
          <p:cNvGrpSpPr/>
          <p:nvPr/>
        </p:nvGrpSpPr>
        <p:grpSpPr>
          <a:xfrm>
            <a:off x="6397650" y="2589201"/>
            <a:ext cx="2358000" cy="2583621"/>
            <a:chOff x="6397650" y="2589201"/>
            <a:chExt cx="2358000" cy="2583621"/>
          </a:xfrm>
        </p:grpSpPr>
        <p:grpSp>
          <p:nvGrpSpPr>
            <p:cNvPr id="34" name="Groupe 33"/>
            <p:cNvGrpSpPr/>
            <p:nvPr/>
          </p:nvGrpSpPr>
          <p:grpSpPr>
            <a:xfrm>
              <a:off x="6397650" y="3246435"/>
              <a:ext cx="2358000" cy="1926387"/>
              <a:chOff x="5886468" y="1420785"/>
              <a:chExt cx="2358000" cy="1926387"/>
            </a:xfrm>
          </p:grpSpPr>
          <p:grpSp>
            <p:nvGrpSpPr>
              <p:cNvPr id="35" name="Groupe 24"/>
              <p:cNvGrpSpPr/>
              <p:nvPr/>
            </p:nvGrpSpPr>
            <p:grpSpPr>
              <a:xfrm>
                <a:off x="5886468" y="1420785"/>
                <a:ext cx="2357454" cy="1095390"/>
                <a:chOff x="3214678" y="928670"/>
                <a:chExt cx="2357454" cy="1095390"/>
              </a:xfrm>
            </p:grpSpPr>
            <p:sp>
              <p:nvSpPr>
                <p:cNvPr id="37" name="ZoneTexte 36"/>
                <p:cNvSpPr txBox="1"/>
                <p:nvPr/>
              </p:nvSpPr>
              <p:spPr>
                <a:xfrm>
                  <a:off x="3214678" y="928670"/>
                  <a:ext cx="2357454" cy="430887"/>
                </a:xfrm>
                <a:prstGeom prst="rect">
                  <a:avLst/>
                </a:prstGeom>
                <a:noFill/>
                <a:ln>
                  <a:solidFill>
                    <a:schemeClr val="tx1"/>
                  </a:solidFill>
                </a:ln>
              </p:spPr>
              <p:txBody>
                <a:bodyPr wrap="square" rtlCol="0">
                  <a:spAutoFit/>
                </a:bodyPr>
                <a:lstStyle/>
                <a:p>
                  <a:pPr algn="ctr"/>
                  <a:r>
                    <a:rPr lang="fr-FR" sz="1000" dirty="0" smtClean="0"/>
                    <a:t>« </a:t>
                  </a:r>
                  <a:r>
                    <a:rPr lang="fr-FR" sz="1000" dirty="0" err="1" smtClean="0"/>
                    <a:t>requirement</a:t>
                  </a:r>
                  <a:r>
                    <a:rPr lang="fr-FR" sz="1000" dirty="0" smtClean="0"/>
                    <a:t> »</a:t>
                  </a:r>
                </a:p>
                <a:p>
                  <a:pPr algn="ctr"/>
                  <a:r>
                    <a:rPr lang="fr-FR" sz="1200" b="1" dirty="0" smtClean="0"/>
                    <a:t>Gestion de l’azimut</a:t>
                  </a:r>
                </a:p>
              </p:txBody>
            </p:sp>
            <p:sp>
              <p:nvSpPr>
                <p:cNvPr id="38" name="ZoneTexte 37"/>
                <p:cNvSpPr txBox="1"/>
                <p:nvPr/>
              </p:nvSpPr>
              <p:spPr>
                <a:xfrm>
                  <a:off x="3214678" y="1357298"/>
                  <a:ext cx="2357454" cy="666762"/>
                </a:xfrm>
                <a:prstGeom prst="rect">
                  <a:avLst/>
                </a:prstGeom>
                <a:noFill/>
                <a:ln>
                  <a:solidFill>
                    <a:schemeClr val="tx1"/>
                  </a:solidFill>
                </a:ln>
              </p:spPr>
              <p:txBody>
                <a:bodyPr wrap="square" rtlCol="0">
                  <a:spAutoFit/>
                </a:bodyPr>
                <a:lstStyle/>
                <a:p>
                  <a:r>
                    <a:rPr lang="fr-FR" sz="1200" dirty="0" smtClean="0"/>
                    <a:t>Id=« 013 »</a:t>
                  </a:r>
                </a:p>
                <a:p>
                  <a:r>
                    <a:rPr lang="fr-FR" sz="1200" dirty="0" err="1" smtClean="0"/>
                    <a:t>Text</a:t>
                  </a:r>
                  <a:r>
                    <a:rPr lang="fr-FR" sz="1200" dirty="0" smtClean="0"/>
                    <a:t>= « On doit pouvoir régler l’azimut du spot »</a:t>
                  </a:r>
                  <a:endParaRPr lang="fr-FR" sz="1200" dirty="0"/>
                </a:p>
              </p:txBody>
            </p:sp>
          </p:grpSp>
          <p:sp>
            <p:nvSpPr>
              <p:cNvPr id="36" name="ZoneTexte 35"/>
              <p:cNvSpPr txBox="1"/>
              <p:nvPr/>
            </p:nvSpPr>
            <p:spPr>
              <a:xfrm>
                <a:off x="5886468" y="2516175"/>
                <a:ext cx="2358000" cy="830997"/>
              </a:xfrm>
              <a:prstGeom prst="rect">
                <a:avLst/>
              </a:prstGeom>
              <a:noFill/>
              <a:ln>
                <a:solidFill>
                  <a:schemeClr val="tx1"/>
                </a:solidFill>
              </a:ln>
            </p:spPr>
            <p:txBody>
              <a:bodyPr wrap="square" rtlCol="0">
                <a:spAutoFit/>
              </a:bodyPr>
              <a:lstStyle/>
              <a:p>
                <a:r>
                  <a:rPr lang="fr-FR" sz="1200" dirty="0" smtClean="0"/>
                  <a:t>Priorité 	= haute</a:t>
                </a:r>
              </a:p>
              <a:p>
                <a:r>
                  <a:rPr lang="fr-FR" sz="1200" dirty="0" smtClean="0"/>
                  <a:t>Source	= marketing</a:t>
                </a:r>
              </a:p>
              <a:p>
                <a:r>
                  <a:rPr lang="fr-FR" sz="1200" dirty="0" smtClean="0"/>
                  <a:t>Risque	= moyen</a:t>
                </a:r>
              </a:p>
              <a:p>
                <a:r>
                  <a:rPr lang="fr-FR" sz="1200" dirty="0" smtClean="0"/>
                  <a:t>Statut 	= validée</a:t>
                </a:r>
                <a:endParaRPr lang="fr-FR" sz="1200" dirty="0"/>
              </a:p>
            </p:txBody>
          </p:sp>
        </p:grpSp>
        <p:grpSp>
          <p:nvGrpSpPr>
            <p:cNvPr id="43" name="Groupe 42"/>
            <p:cNvGrpSpPr/>
            <p:nvPr/>
          </p:nvGrpSpPr>
          <p:grpSpPr>
            <a:xfrm>
              <a:off x="6580215" y="2589201"/>
              <a:ext cx="164309" cy="182566"/>
              <a:chOff x="2454247" y="4049721"/>
              <a:chExt cx="164309" cy="182566"/>
            </a:xfrm>
          </p:grpSpPr>
          <p:sp>
            <p:nvSpPr>
              <p:cNvPr id="44" name="Ellipse 43"/>
              <p:cNvSpPr/>
              <p:nvPr/>
            </p:nvSpPr>
            <p:spPr>
              <a:xfrm>
                <a:off x="2454247" y="4049721"/>
                <a:ext cx="164309" cy="18256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44"/>
              <p:cNvCxnSpPr>
                <a:stCxn id="44" idx="1"/>
                <a:endCxn id="44" idx="5"/>
              </p:cNvCxnSpPr>
              <p:nvPr/>
            </p:nvCxnSpPr>
            <p:spPr>
              <a:xfrm rot="16200000" flipH="1">
                <a:off x="2471854" y="4082913"/>
                <a:ext cx="129094" cy="116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a:stCxn id="44" idx="7"/>
                <a:endCxn id="44" idx="3"/>
              </p:cNvCxnSpPr>
              <p:nvPr/>
            </p:nvCxnSpPr>
            <p:spPr>
              <a:xfrm rot="16200000" flipH="1" flipV="1">
                <a:off x="2471855" y="4082912"/>
                <a:ext cx="129094" cy="116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Connecteur droit 47"/>
            <p:cNvCxnSpPr>
              <a:stCxn id="44" idx="5"/>
              <a:endCxn id="37" idx="0"/>
            </p:cNvCxnSpPr>
            <p:nvPr/>
          </p:nvCxnSpPr>
          <p:spPr>
            <a:xfrm rot="16200000" flipH="1">
              <a:off x="6897717" y="2567775"/>
              <a:ext cx="501404" cy="855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e 67"/>
          <p:cNvGrpSpPr/>
          <p:nvPr/>
        </p:nvGrpSpPr>
        <p:grpSpPr>
          <a:xfrm>
            <a:off x="2636811" y="5136309"/>
            <a:ext cx="5476950" cy="1412378"/>
            <a:chOff x="2636811" y="5136309"/>
            <a:chExt cx="5476950" cy="1412378"/>
          </a:xfrm>
        </p:grpSpPr>
        <p:grpSp>
          <p:nvGrpSpPr>
            <p:cNvPr id="49" name="Groupe 24"/>
            <p:cNvGrpSpPr/>
            <p:nvPr/>
          </p:nvGrpSpPr>
          <p:grpSpPr>
            <a:xfrm>
              <a:off x="2636811" y="5473728"/>
              <a:ext cx="2357454" cy="1074959"/>
              <a:chOff x="3214678" y="928670"/>
              <a:chExt cx="2357454" cy="1074959"/>
            </a:xfrm>
          </p:grpSpPr>
          <p:sp>
            <p:nvSpPr>
              <p:cNvPr id="50" name="ZoneTexte 49"/>
              <p:cNvSpPr txBox="1"/>
              <p:nvPr/>
            </p:nvSpPr>
            <p:spPr>
              <a:xfrm>
                <a:off x="3214678" y="928670"/>
                <a:ext cx="2357454" cy="430887"/>
              </a:xfrm>
              <a:prstGeom prst="rect">
                <a:avLst/>
              </a:prstGeom>
              <a:noFill/>
              <a:ln>
                <a:solidFill>
                  <a:schemeClr val="tx1"/>
                </a:solidFill>
              </a:ln>
            </p:spPr>
            <p:txBody>
              <a:bodyPr wrap="square" rtlCol="0">
                <a:spAutoFit/>
              </a:bodyPr>
              <a:lstStyle/>
              <a:p>
                <a:pPr algn="ctr"/>
                <a:r>
                  <a:rPr lang="fr-FR" sz="1000" dirty="0" smtClean="0"/>
                  <a:t>« </a:t>
                </a:r>
                <a:r>
                  <a:rPr lang="fr-FR" sz="1000" dirty="0" err="1" smtClean="0"/>
                  <a:t>requirement</a:t>
                </a:r>
                <a:r>
                  <a:rPr lang="fr-FR" sz="1000" dirty="0" smtClean="0"/>
                  <a:t> »</a:t>
                </a:r>
              </a:p>
              <a:p>
                <a:pPr algn="ctr"/>
                <a:r>
                  <a:rPr lang="fr-FR" sz="1200" b="1" dirty="0" smtClean="0"/>
                  <a:t>Gestion de l’élévation</a:t>
                </a:r>
              </a:p>
            </p:txBody>
          </p:sp>
          <p:sp>
            <p:nvSpPr>
              <p:cNvPr id="51" name="ZoneTexte 50"/>
              <p:cNvSpPr txBox="1"/>
              <p:nvPr/>
            </p:nvSpPr>
            <p:spPr>
              <a:xfrm>
                <a:off x="3214678" y="1357298"/>
                <a:ext cx="2357454" cy="646331"/>
              </a:xfrm>
              <a:prstGeom prst="rect">
                <a:avLst/>
              </a:prstGeom>
              <a:noFill/>
              <a:ln>
                <a:solidFill>
                  <a:schemeClr val="tx1"/>
                </a:solidFill>
              </a:ln>
            </p:spPr>
            <p:txBody>
              <a:bodyPr wrap="square" rtlCol="0">
                <a:spAutoFit/>
              </a:bodyPr>
              <a:lstStyle/>
              <a:p>
                <a:r>
                  <a:rPr lang="fr-FR" sz="1200" dirty="0" smtClean="0"/>
                  <a:t>Id=« 014 »</a:t>
                </a:r>
              </a:p>
              <a:p>
                <a:r>
                  <a:rPr lang="fr-FR" sz="1200" dirty="0" err="1" smtClean="0"/>
                  <a:t>Text</a:t>
                </a:r>
                <a:r>
                  <a:rPr lang="fr-FR" sz="1200" dirty="0" smtClean="0"/>
                  <a:t>= « l’amplitude d’élévation sera de 90° »</a:t>
                </a:r>
                <a:endParaRPr lang="fr-FR" sz="1200" dirty="0"/>
              </a:p>
            </p:txBody>
          </p:sp>
        </p:grpSp>
        <p:grpSp>
          <p:nvGrpSpPr>
            <p:cNvPr id="52" name="Groupe 24"/>
            <p:cNvGrpSpPr/>
            <p:nvPr/>
          </p:nvGrpSpPr>
          <p:grpSpPr>
            <a:xfrm>
              <a:off x="5046669" y="5473728"/>
              <a:ext cx="2357454" cy="1074959"/>
              <a:chOff x="3214678" y="928670"/>
              <a:chExt cx="2357454" cy="1074959"/>
            </a:xfrm>
          </p:grpSpPr>
          <p:sp>
            <p:nvSpPr>
              <p:cNvPr id="53" name="ZoneTexte 52"/>
              <p:cNvSpPr txBox="1"/>
              <p:nvPr/>
            </p:nvSpPr>
            <p:spPr>
              <a:xfrm>
                <a:off x="3214678" y="928670"/>
                <a:ext cx="2357454" cy="430887"/>
              </a:xfrm>
              <a:prstGeom prst="rect">
                <a:avLst/>
              </a:prstGeom>
              <a:noFill/>
              <a:ln>
                <a:solidFill>
                  <a:schemeClr val="tx1"/>
                </a:solidFill>
              </a:ln>
            </p:spPr>
            <p:txBody>
              <a:bodyPr wrap="square" rtlCol="0">
                <a:spAutoFit/>
              </a:bodyPr>
              <a:lstStyle/>
              <a:p>
                <a:pPr algn="ctr"/>
                <a:r>
                  <a:rPr lang="fr-FR" sz="1000" dirty="0" smtClean="0"/>
                  <a:t>« </a:t>
                </a:r>
                <a:r>
                  <a:rPr lang="fr-FR" sz="1000" dirty="0" err="1" smtClean="0"/>
                  <a:t>requirement</a:t>
                </a:r>
                <a:r>
                  <a:rPr lang="fr-FR" sz="1000" dirty="0" smtClean="0"/>
                  <a:t> »</a:t>
                </a:r>
              </a:p>
              <a:p>
                <a:pPr algn="ctr"/>
                <a:r>
                  <a:rPr lang="fr-FR" sz="1200" b="1" dirty="0" smtClean="0"/>
                  <a:t>Gestion de l’azimut</a:t>
                </a:r>
              </a:p>
            </p:txBody>
          </p:sp>
          <p:sp>
            <p:nvSpPr>
              <p:cNvPr id="54" name="ZoneTexte 53"/>
              <p:cNvSpPr txBox="1"/>
              <p:nvPr/>
            </p:nvSpPr>
            <p:spPr>
              <a:xfrm>
                <a:off x="3214678" y="1357298"/>
                <a:ext cx="2357454" cy="646331"/>
              </a:xfrm>
              <a:prstGeom prst="rect">
                <a:avLst/>
              </a:prstGeom>
              <a:noFill/>
              <a:ln>
                <a:solidFill>
                  <a:schemeClr val="tx1"/>
                </a:solidFill>
              </a:ln>
            </p:spPr>
            <p:txBody>
              <a:bodyPr wrap="square" rtlCol="0">
                <a:spAutoFit/>
              </a:bodyPr>
              <a:lstStyle/>
              <a:p>
                <a:r>
                  <a:rPr lang="fr-FR" sz="1200" dirty="0" smtClean="0"/>
                  <a:t>Id=« 015 »</a:t>
                </a:r>
              </a:p>
              <a:p>
                <a:r>
                  <a:rPr lang="fr-FR" sz="1200" dirty="0" err="1" smtClean="0"/>
                  <a:t>Text</a:t>
                </a:r>
                <a:r>
                  <a:rPr lang="fr-FR" sz="1200" dirty="0" smtClean="0"/>
                  <a:t>= « l’amplitude de l’azimut sera de 180° »</a:t>
                </a:r>
                <a:endParaRPr lang="fr-FR" sz="1200" dirty="0"/>
              </a:p>
            </p:txBody>
          </p:sp>
        </p:grpSp>
        <p:cxnSp>
          <p:nvCxnSpPr>
            <p:cNvPr id="55" name="Connecteur droit avec flèche 54"/>
            <p:cNvCxnSpPr>
              <a:stCxn id="50" idx="0"/>
              <a:endCxn id="31" idx="2"/>
            </p:cNvCxnSpPr>
            <p:nvPr/>
          </p:nvCxnSpPr>
          <p:spPr>
            <a:xfrm rot="5400000" flipH="1" flipV="1">
              <a:off x="4185932" y="4765916"/>
              <a:ext cx="337419" cy="107820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stCxn id="53" idx="0"/>
              <a:endCxn id="36" idx="2"/>
            </p:cNvCxnSpPr>
            <p:nvPr/>
          </p:nvCxnSpPr>
          <p:spPr>
            <a:xfrm rot="5400000" flipH="1" flipV="1">
              <a:off x="6750570" y="4647648"/>
              <a:ext cx="300906" cy="135125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3184506" y="5218137"/>
              <a:ext cx="1789137" cy="230832"/>
            </a:xfrm>
            <a:prstGeom prst="rect">
              <a:avLst/>
            </a:prstGeom>
            <a:noFill/>
          </p:spPr>
          <p:txBody>
            <a:bodyPr wrap="square" rtlCol="0">
              <a:spAutoFit/>
            </a:bodyPr>
            <a:lstStyle/>
            <a:p>
              <a:r>
                <a:rPr lang="fr-FR" sz="900" dirty="0" smtClean="0"/>
                <a:t>« </a:t>
              </a:r>
              <a:r>
                <a:rPr lang="fr-FR" sz="900" dirty="0" err="1" smtClean="0"/>
                <a:t>refine</a:t>
              </a:r>
              <a:r>
                <a:rPr lang="fr-FR" sz="900" dirty="0" smtClean="0"/>
                <a:t> »</a:t>
              </a:r>
              <a:endParaRPr lang="fr-FR" sz="900" dirty="0"/>
            </a:p>
          </p:txBody>
        </p:sp>
        <p:sp>
          <p:nvSpPr>
            <p:cNvPr id="58" name="ZoneTexte 57"/>
            <p:cNvSpPr txBox="1"/>
            <p:nvPr/>
          </p:nvSpPr>
          <p:spPr>
            <a:xfrm>
              <a:off x="6324624" y="5218137"/>
              <a:ext cx="1789137" cy="230832"/>
            </a:xfrm>
            <a:prstGeom prst="rect">
              <a:avLst/>
            </a:prstGeom>
            <a:noFill/>
          </p:spPr>
          <p:txBody>
            <a:bodyPr wrap="square" rtlCol="0">
              <a:spAutoFit/>
            </a:bodyPr>
            <a:lstStyle/>
            <a:p>
              <a:r>
                <a:rPr lang="fr-FR" sz="900" dirty="0" smtClean="0"/>
                <a:t>« </a:t>
              </a:r>
              <a:r>
                <a:rPr lang="fr-FR" sz="900" dirty="0" err="1" smtClean="0"/>
                <a:t>refine</a:t>
              </a:r>
              <a:r>
                <a:rPr lang="fr-FR" sz="900" dirty="0" smtClean="0"/>
                <a:t> »</a:t>
              </a:r>
              <a:endParaRPr lang="fr-FR" sz="900" dirty="0"/>
            </a:p>
          </p:txBody>
        </p:sp>
      </p:grpSp>
      <p:sp>
        <p:nvSpPr>
          <p:cNvPr id="59" name="ZoneTexte 58"/>
          <p:cNvSpPr txBox="1"/>
          <p:nvPr/>
        </p:nvSpPr>
        <p:spPr>
          <a:xfrm>
            <a:off x="7675605" y="5546754"/>
            <a:ext cx="1131903" cy="1169551"/>
          </a:xfrm>
          <a:prstGeom prst="rect">
            <a:avLst/>
          </a:prstGeom>
          <a:solidFill>
            <a:schemeClr val="accent3">
              <a:lumMod val="20000"/>
              <a:lumOff val="80000"/>
            </a:schemeClr>
          </a:solidFill>
          <a:ln>
            <a:solidFill>
              <a:schemeClr val="tx1"/>
            </a:solidFill>
          </a:ln>
        </p:spPr>
        <p:txBody>
          <a:bodyPr wrap="square" rtlCol="0">
            <a:spAutoFit/>
          </a:bodyPr>
          <a:lstStyle/>
          <a:p>
            <a:r>
              <a:rPr lang="fr-FR" sz="1000" dirty="0" smtClean="0"/>
              <a:t>« Rational »</a:t>
            </a:r>
          </a:p>
          <a:p>
            <a:r>
              <a:rPr lang="fr-FR" sz="1000" dirty="0" smtClean="0"/>
              <a:t>Cette amplitude est suffisante pour l’application demandée.</a:t>
            </a:r>
            <a:endParaRPr lang="fr-FR" sz="1000" dirty="0"/>
          </a:p>
        </p:txBody>
      </p:sp>
      <p:cxnSp>
        <p:nvCxnSpPr>
          <p:cNvPr id="60" name="Connecteur droit 59"/>
          <p:cNvCxnSpPr/>
          <p:nvPr/>
        </p:nvCxnSpPr>
        <p:spPr>
          <a:xfrm flipV="1">
            <a:off x="7164423" y="5729319"/>
            <a:ext cx="547695" cy="3286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1" name="ZoneTexte 60"/>
          <p:cNvSpPr txBox="1"/>
          <p:nvPr/>
        </p:nvSpPr>
        <p:spPr>
          <a:xfrm>
            <a:off x="3001941" y="2004992"/>
            <a:ext cx="1241442" cy="1169551"/>
          </a:xfrm>
          <a:prstGeom prst="rect">
            <a:avLst/>
          </a:prstGeom>
          <a:solidFill>
            <a:schemeClr val="accent3">
              <a:lumMod val="20000"/>
              <a:lumOff val="80000"/>
            </a:schemeClr>
          </a:solidFill>
          <a:ln>
            <a:solidFill>
              <a:schemeClr val="tx1"/>
            </a:solidFill>
          </a:ln>
        </p:spPr>
        <p:txBody>
          <a:bodyPr wrap="square" rtlCol="0">
            <a:spAutoFit/>
          </a:bodyPr>
          <a:lstStyle/>
          <a:p>
            <a:r>
              <a:rPr lang="fr-FR" sz="1000" dirty="0" smtClean="0"/>
              <a:t>« </a:t>
            </a:r>
            <a:r>
              <a:rPr lang="fr-FR" sz="1000" dirty="0" err="1" smtClean="0"/>
              <a:t>Problem</a:t>
            </a:r>
            <a:r>
              <a:rPr lang="fr-FR" sz="1000" dirty="0" smtClean="0"/>
              <a:t> »</a:t>
            </a:r>
          </a:p>
          <a:p>
            <a:r>
              <a:rPr lang="fr-FR" sz="1000" dirty="0" smtClean="0"/>
              <a:t>Il n’est pas encore décidé comment  détecter les positions extrêmes</a:t>
            </a:r>
            <a:endParaRPr lang="fr-FR" sz="1000" dirty="0"/>
          </a:p>
        </p:txBody>
      </p:sp>
      <p:cxnSp>
        <p:nvCxnSpPr>
          <p:cNvPr id="62" name="Connecteur droit 61"/>
          <p:cNvCxnSpPr/>
          <p:nvPr/>
        </p:nvCxnSpPr>
        <p:spPr>
          <a:xfrm rot="16200000" flipH="1">
            <a:off x="3622662" y="2881304"/>
            <a:ext cx="1424007" cy="547695"/>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63"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dissolv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dissolv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dissolv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61031" y="1181041"/>
            <a:ext cx="8352928" cy="461665"/>
          </a:xfrm>
          <a:prstGeom prst="rect">
            <a:avLst/>
          </a:prstGeom>
          <a:solidFill>
            <a:schemeClr val="accent6">
              <a:lumMod val="40000"/>
              <a:lumOff val="60000"/>
            </a:schemeClr>
          </a:solidFill>
        </p:spPr>
        <p:txBody>
          <a:bodyPr wrap="square" rtlCol="0">
            <a:spAutoFit/>
          </a:bodyPr>
          <a:lstStyle/>
          <a:p>
            <a:r>
              <a:rPr lang="fr-FR" sz="2400" dirty="0" smtClean="0"/>
              <a:t>Le diagramme d’exigences de l’éclairage de scène</a:t>
            </a:r>
            <a:endParaRPr lang="fr-FR" sz="2400" dirty="0"/>
          </a:p>
        </p:txBody>
      </p:sp>
      <p:pic>
        <p:nvPicPr>
          <p:cNvPr id="63"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0" y="1795194"/>
            <a:ext cx="9144000" cy="3943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à coins arrondis 22"/>
          <p:cNvSpPr/>
          <p:nvPr/>
        </p:nvSpPr>
        <p:spPr>
          <a:xfrm>
            <a:off x="323528" y="1196752"/>
            <a:ext cx="8568952" cy="52565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7" name="Rectangle à coins arrondis 16"/>
          <p:cNvSpPr/>
          <p:nvPr/>
        </p:nvSpPr>
        <p:spPr>
          <a:xfrm>
            <a:off x="3851920" y="2564904"/>
            <a:ext cx="4896544" cy="3744416"/>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endParaRPr lang="fr-FR"/>
          </a:p>
        </p:txBody>
      </p:sp>
      <p:sp>
        <p:nvSpPr>
          <p:cNvPr id="16" name="Rectangle à coins arrondis 15"/>
          <p:cNvSpPr/>
          <p:nvPr/>
        </p:nvSpPr>
        <p:spPr>
          <a:xfrm>
            <a:off x="539552" y="2636912"/>
            <a:ext cx="3168352" cy="36724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2" name="Rectangle à coins arrondis 1"/>
          <p:cNvSpPr/>
          <p:nvPr/>
        </p:nvSpPr>
        <p:spPr>
          <a:xfrm>
            <a:off x="683568"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d’activité</a:t>
            </a:r>
          </a:p>
        </p:txBody>
      </p:sp>
      <p:sp>
        <p:nvSpPr>
          <p:cNvPr id="3" name="Rectangle à coins arrondis 2"/>
          <p:cNvSpPr/>
          <p:nvPr/>
        </p:nvSpPr>
        <p:spPr>
          <a:xfrm>
            <a:off x="2195736"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d’états</a:t>
            </a:r>
            <a:endParaRPr lang="fr-FR" sz="1400" dirty="0"/>
          </a:p>
        </p:txBody>
      </p:sp>
      <p:sp>
        <p:nvSpPr>
          <p:cNvPr id="4" name="Rectangle à coins arrondis 3"/>
          <p:cNvSpPr/>
          <p:nvPr/>
        </p:nvSpPr>
        <p:spPr>
          <a:xfrm>
            <a:off x="683568" y="3789040"/>
            <a:ext cx="1296144"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Diagramme</a:t>
            </a:r>
            <a:b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br>
            <a: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de séquences</a:t>
            </a:r>
          </a:p>
        </p:txBody>
      </p:sp>
      <p:sp>
        <p:nvSpPr>
          <p:cNvPr id="5" name="Rectangle à coins arrondis 4"/>
          <p:cNvSpPr/>
          <p:nvPr/>
        </p:nvSpPr>
        <p:spPr>
          <a:xfrm>
            <a:off x="2195736" y="3789040"/>
            <a:ext cx="1410106"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cas d’utilisation</a:t>
            </a:r>
            <a:endParaRPr lang="fr-FR" sz="1400" dirty="0"/>
          </a:p>
        </p:txBody>
      </p:sp>
      <p:sp>
        <p:nvSpPr>
          <p:cNvPr id="6" name="Rectangle à coins arrondis 5"/>
          <p:cNvSpPr/>
          <p:nvPr/>
        </p:nvSpPr>
        <p:spPr>
          <a:xfrm>
            <a:off x="3995936"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définition de blocs</a:t>
            </a:r>
            <a:endParaRPr lang="fr-FR" sz="1400" dirty="0"/>
          </a:p>
        </p:txBody>
      </p:sp>
      <p:sp>
        <p:nvSpPr>
          <p:cNvPr id="7" name="Rectangle à coins arrondis 6"/>
          <p:cNvSpPr/>
          <p:nvPr/>
        </p:nvSpPr>
        <p:spPr>
          <a:xfrm>
            <a:off x="5580112"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blocs internes</a:t>
            </a:r>
            <a:endParaRPr lang="fr-FR" sz="1400" dirty="0"/>
          </a:p>
        </p:txBody>
      </p:sp>
      <p:sp>
        <p:nvSpPr>
          <p:cNvPr id="8" name="Rectangle à coins arrondis 7"/>
          <p:cNvSpPr/>
          <p:nvPr/>
        </p:nvSpPr>
        <p:spPr>
          <a:xfrm>
            <a:off x="7164288"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de  package</a:t>
            </a:r>
            <a:endParaRPr lang="fr-FR" sz="1400" dirty="0">
              <a:solidFill>
                <a:schemeClr val="bg1">
                  <a:lumMod val="50000"/>
                </a:schemeClr>
              </a:solidFill>
            </a:endParaRPr>
          </a:p>
        </p:txBody>
      </p:sp>
      <p:sp>
        <p:nvSpPr>
          <p:cNvPr id="9" name="Rectangle à coins arrondis 8"/>
          <p:cNvSpPr/>
          <p:nvPr/>
        </p:nvSpPr>
        <p:spPr>
          <a:xfrm>
            <a:off x="5508104" y="4437112"/>
            <a:ext cx="1584176"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paramétrique</a:t>
            </a:r>
            <a:endParaRPr lang="fr-FR" sz="1400" dirty="0">
              <a:solidFill>
                <a:schemeClr val="bg1">
                  <a:lumMod val="50000"/>
                </a:schemeClr>
              </a:solidFill>
            </a:endParaRPr>
          </a:p>
        </p:txBody>
      </p:sp>
      <p:cxnSp>
        <p:nvCxnSpPr>
          <p:cNvPr id="11" name="Connecteur droit avec flèche 10"/>
          <p:cNvCxnSpPr>
            <a:stCxn id="9" idx="0"/>
            <a:endCxn id="7" idx="2"/>
          </p:cNvCxnSpPr>
          <p:nvPr/>
        </p:nvCxnSpPr>
        <p:spPr>
          <a:xfrm rot="5400000" flipH="1" flipV="1">
            <a:off x="5940152" y="4077072"/>
            <a:ext cx="72008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3000364" y="1500174"/>
            <a:ext cx="1440160" cy="792088"/>
          </a:xfrm>
          <a:prstGeom prst="roundRect">
            <a:avLst/>
          </a:prstGeom>
        </p:spPr>
        <p:style>
          <a:lnRef idx="1">
            <a:schemeClr val="accent2"/>
          </a:lnRef>
          <a:fillRef idx="1001">
            <a:schemeClr val="lt2"/>
          </a:fillRef>
          <a:effectRef idx="1">
            <a:schemeClr val="accent2"/>
          </a:effectRef>
          <a:fontRef idx="minor">
            <a:schemeClr val="dk1"/>
          </a:fontRef>
        </p:style>
        <p:txBody>
          <a:bodyPr rtlCol="0" anchor="ctr"/>
          <a:lstStyle/>
          <a:p>
            <a:pPr algn="ctr"/>
            <a:r>
              <a:rPr lang="fr-FR" sz="1400" dirty="0" smtClean="0"/>
              <a:t>Diagramme</a:t>
            </a:r>
            <a:br>
              <a:rPr lang="fr-FR" sz="1400" dirty="0" smtClean="0"/>
            </a:br>
            <a:r>
              <a:rPr lang="fr-FR" sz="1400" dirty="0" smtClean="0"/>
              <a:t>d’exigence</a:t>
            </a:r>
            <a:endParaRPr lang="fr-FR" sz="1400" dirty="0"/>
          </a:p>
        </p:txBody>
      </p:sp>
      <p:sp>
        <p:nvSpPr>
          <p:cNvPr id="18" name="ZoneTexte 17"/>
          <p:cNvSpPr txBox="1"/>
          <p:nvPr/>
        </p:nvSpPr>
        <p:spPr>
          <a:xfrm>
            <a:off x="971600" y="5445224"/>
            <a:ext cx="2088232" cy="646331"/>
          </a:xfrm>
          <a:prstGeom prst="rect">
            <a:avLst/>
          </a:prstGeom>
          <a:noFill/>
        </p:spPr>
        <p:txBody>
          <a:bodyPr wrap="square" rtlCol="0">
            <a:spAutoFit/>
          </a:bodyPr>
          <a:lstStyle/>
          <a:p>
            <a:pPr algn="ctr"/>
            <a:r>
              <a:rPr lang="fr-FR" dirty="0" smtClean="0"/>
              <a:t>Diagramme comportemental</a:t>
            </a:r>
            <a:endParaRPr lang="fr-FR" dirty="0"/>
          </a:p>
        </p:txBody>
      </p:sp>
      <p:sp>
        <p:nvSpPr>
          <p:cNvPr id="19" name="ZoneTexte 18"/>
          <p:cNvSpPr txBox="1"/>
          <p:nvPr/>
        </p:nvSpPr>
        <p:spPr>
          <a:xfrm>
            <a:off x="5364088" y="5517232"/>
            <a:ext cx="2088232" cy="646331"/>
          </a:xfrm>
          <a:prstGeom prst="rect">
            <a:avLst/>
          </a:prstGeom>
          <a:noFill/>
        </p:spPr>
        <p:txBody>
          <a:bodyPr wrap="square" rtlCol="0">
            <a:spAutoFit/>
          </a:bodyPr>
          <a:lstStyle/>
          <a:p>
            <a:pPr algn="ctr"/>
            <a:r>
              <a:rPr lang="fr-FR" dirty="0" smtClean="0"/>
              <a:t>Diagramme structurel</a:t>
            </a:r>
            <a:endParaRPr lang="fr-FR" dirty="0"/>
          </a:p>
        </p:txBody>
      </p:sp>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Diagramme de séquence</a:t>
            </a:r>
            <a:endParaRPr lang="fr-FR" sz="2400" dirty="0"/>
          </a:p>
        </p:txBody>
      </p:sp>
      <p:pic>
        <p:nvPicPr>
          <p:cNvPr id="20"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
        <p:nvSpPr>
          <p:cNvPr id="24" name="ZoneTexte 23"/>
          <p:cNvSpPr txBox="1"/>
          <p:nvPr/>
        </p:nvSpPr>
        <p:spPr>
          <a:xfrm>
            <a:off x="1142976" y="928670"/>
            <a:ext cx="2571768" cy="338554"/>
          </a:xfrm>
          <a:prstGeom prst="rect">
            <a:avLst/>
          </a:prstGeom>
          <a:noFill/>
        </p:spPr>
        <p:txBody>
          <a:bodyPr wrap="square" rtlCol="0">
            <a:spAutoFit/>
          </a:bodyPr>
          <a:lstStyle/>
          <a:p>
            <a:r>
              <a:rPr lang="fr-FR" sz="1600" dirty="0" smtClean="0"/>
              <a:t>Frontière d’étude</a:t>
            </a:r>
            <a:endParaRPr lang="fr-FR"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6429388" y="2786058"/>
            <a:ext cx="2357454" cy="34290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Diagramme de séquences, (</a:t>
            </a:r>
            <a:r>
              <a:rPr lang="fr-FR" sz="2400" dirty="0" err="1" smtClean="0"/>
              <a:t>sd</a:t>
            </a:r>
            <a:r>
              <a:rPr lang="fr-FR" sz="2400" dirty="0" smtClean="0"/>
              <a:t>) </a:t>
            </a:r>
            <a:endParaRPr lang="fr-FR" sz="2400" dirty="0"/>
          </a:p>
        </p:txBody>
      </p:sp>
      <p:pic>
        <p:nvPicPr>
          <p:cNvPr id="20"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0392" y="404664"/>
            <a:ext cx="666750" cy="695325"/>
          </a:xfrm>
          <a:prstGeom prst="rect">
            <a:avLst/>
          </a:prstGeom>
          <a:noFill/>
        </p:spPr>
      </p:pic>
      <p:sp>
        <p:nvSpPr>
          <p:cNvPr id="25" name="Rectangle 24"/>
          <p:cNvSpPr/>
          <p:nvPr/>
        </p:nvSpPr>
        <p:spPr>
          <a:xfrm>
            <a:off x="357158" y="1000108"/>
            <a:ext cx="7920880" cy="1200329"/>
          </a:xfrm>
          <a:prstGeom prst="rect">
            <a:avLst/>
          </a:prstGeom>
        </p:spPr>
        <p:txBody>
          <a:bodyPr wrap="square">
            <a:spAutoFit/>
          </a:bodyPr>
          <a:lstStyle/>
          <a:p>
            <a:r>
              <a:rPr lang="fr-FR" dirty="0" smtClean="0"/>
              <a:t>Les diagrammes de séquence sont la représentation graphique des interactions entre les acteurs et le système selon un ordre chronologique.</a:t>
            </a:r>
          </a:p>
          <a:p>
            <a:endParaRPr lang="fr-FR" dirty="0"/>
          </a:p>
        </p:txBody>
      </p:sp>
      <p:grpSp>
        <p:nvGrpSpPr>
          <p:cNvPr id="76" name="Groupe 75"/>
          <p:cNvGrpSpPr/>
          <p:nvPr/>
        </p:nvGrpSpPr>
        <p:grpSpPr>
          <a:xfrm>
            <a:off x="6500826" y="2928934"/>
            <a:ext cx="2021357" cy="3000396"/>
            <a:chOff x="8326487" y="3059106"/>
            <a:chExt cx="2021357" cy="3000396"/>
          </a:xfrm>
          <a:noFill/>
        </p:grpSpPr>
        <p:cxnSp>
          <p:nvCxnSpPr>
            <p:cNvPr id="66" name="Connecteur droit avec flèche 65"/>
            <p:cNvCxnSpPr/>
            <p:nvPr/>
          </p:nvCxnSpPr>
          <p:spPr>
            <a:xfrm>
              <a:off x="8326487" y="4202114"/>
              <a:ext cx="857256" cy="1588"/>
            </a:xfrm>
            <a:prstGeom prst="straightConnector1">
              <a:avLst/>
            </a:prstGeom>
            <a:grpFill/>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8326487" y="4487866"/>
              <a:ext cx="857256"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a:off x="8326487" y="4773618"/>
              <a:ext cx="857256" cy="1588"/>
            </a:xfrm>
            <a:prstGeom prst="straightConnector1">
              <a:avLst/>
            </a:prstGeom>
            <a:grpFill/>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9183743" y="4059238"/>
              <a:ext cx="734496" cy="246221"/>
            </a:xfrm>
            <a:prstGeom prst="rect">
              <a:avLst/>
            </a:prstGeom>
            <a:grpFill/>
            <a:ln>
              <a:noFill/>
            </a:ln>
          </p:spPr>
          <p:txBody>
            <a:bodyPr wrap="none" rtlCol="0">
              <a:spAutoFit/>
            </a:bodyPr>
            <a:lstStyle/>
            <a:p>
              <a:r>
                <a:rPr lang="fr-FR" sz="1000" dirty="0" smtClean="0"/>
                <a:t>Synchrone</a:t>
              </a:r>
              <a:endParaRPr lang="fr-FR" sz="1000" dirty="0"/>
            </a:p>
          </p:txBody>
        </p:sp>
        <p:sp>
          <p:nvSpPr>
            <p:cNvPr id="70" name="ZoneTexte 69"/>
            <p:cNvSpPr txBox="1"/>
            <p:nvPr/>
          </p:nvSpPr>
          <p:spPr>
            <a:xfrm>
              <a:off x="9183743" y="4344990"/>
              <a:ext cx="798617" cy="246221"/>
            </a:xfrm>
            <a:prstGeom prst="rect">
              <a:avLst/>
            </a:prstGeom>
            <a:grpFill/>
            <a:ln>
              <a:noFill/>
            </a:ln>
          </p:spPr>
          <p:txBody>
            <a:bodyPr wrap="none" rtlCol="0">
              <a:spAutoFit/>
            </a:bodyPr>
            <a:lstStyle/>
            <a:p>
              <a:r>
                <a:rPr lang="fr-FR" sz="1000" dirty="0" smtClean="0"/>
                <a:t>Asynchrone</a:t>
              </a:r>
              <a:endParaRPr lang="fr-FR" sz="1000" dirty="0"/>
            </a:p>
          </p:txBody>
        </p:sp>
        <p:sp>
          <p:nvSpPr>
            <p:cNvPr id="71" name="ZoneTexte 70"/>
            <p:cNvSpPr txBox="1"/>
            <p:nvPr/>
          </p:nvSpPr>
          <p:spPr>
            <a:xfrm>
              <a:off x="9183743" y="4630742"/>
              <a:ext cx="1164101" cy="246221"/>
            </a:xfrm>
            <a:prstGeom prst="rect">
              <a:avLst/>
            </a:prstGeom>
            <a:grpFill/>
            <a:ln>
              <a:noFill/>
            </a:ln>
          </p:spPr>
          <p:txBody>
            <a:bodyPr wrap="none" rtlCol="0">
              <a:spAutoFit/>
            </a:bodyPr>
            <a:lstStyle/>
            <a:p>
              <a:r>
                <a:rPr lang="fr-FR" sz="1000" dirty="0" smtClean="0"/>
                <a:t>Message de retour</a:t>
              </a:r>
              <a:endParaRPr lang="fr-FR" sz="1000" dirty="0"/>
            </a:p>
          </p:txBody>
        </p:sp>
        <p:cxnSp>
          <p:nvCxnSpPr>
            <p:cNvPr id="72" name="Connecteur droit 71"/>
            <p:cNvCxnSpPr/>
            <p:nvPr/>
          </p:nvCxnSpPr>
          <p:spPr>
            <a:xfrm rot="5400000">
              <a:off x="7898653" y="5558642"/>
              <a:ext cx="1000132" cy="1588"/>
            </a:xfrm>
            <a:prstGeom prst="line">
              <a:avLst/>
            </a:prstGeom>
            <a:grpFill/>
            <a:ln w="19050">
              <a:solidFill>
                <a:schemeClr val="tx1"/>
              </a:solidFill>
              <a:prstDash val="lgDash"/>
            </a:ln>
          </p:spPr>
          <p:style>
            <a:lnRef idx="1">
              <a:schemeClr val="dk1"/>
            </a:lnRef>
            <a:fillRef idx="0">
              <a:schemeClr val="dk1"/>
            </a:fillRef>
            <a:effectRef idx="0">
              <a:schemeClr val="dk1"/>
            </a:effectRef>
            <a:fontRef idx="minor">
              <a:schemeClr val="tx1"/>
            </a:fontRef>
          </p:style>
        </p:cxnSp>
        <p:sp>
          <p:nvSpPr>
            <p:cNvPr id="73" name="ZoneTexte 72"/>
            <p:cNvSpPr txBox="1"/>
            <p:nvPr/>
          </p:nvSpPr>
          <p:spPr>
            <a:xfrm>
              <a:off x="8540801" y="5416560"/>
              <a:ext cx="800219" cy="246221"/>
            </a:xfrm>
            <a:prstGeom prst="rect">
              <a:avLst/>
            </a:prstGeom>
            <a:grpFill/>
            <a:ln>
              <a:noFill/>
            </a:ln>
          </p:spPr>
          <p:txBody>
            <a:bodyPr wrap="none" rtlCol="0">
              <a:spAutoFit/>
            </a:bodyPr>
            <a:lstStyle/>
            <a:p>
              <a:r>
                <a:rPr lang="fr-FR" sz="1000" dirty="0" smtClean="0"/>
                <a:t>Ligne de vie</a:t>
              </a:r>
              <a:endParaRPr lang="fr-FR" sz="1000" dirty="0"/>
            </a:p>
          </p:txBody>
        </p:sp>
        <p:cxnSp>
          <p:nvCxnSpPr>
            <p:cNvPr id="74" name="Connecteur droit avec flèche 73"/>
            <p:cNvCxnSpPr/>
            <p:nvPr/>
          </p:nvCxnSpPr>
          <p:spPr>
            <a:xfrm rot="5400000">
              <a:off x="7970091" y="3486940"/>
              <a:ext cx="857256" cy="1588"/>
            </a:xfrm>
            <a:prstGeom prst="straightConnector1">
              <a:avLst/>
            </a:prstGeom>
            <a:grpFill/>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75" name="ZoneTexte 74"/>
            <p:cNvSpPr txBox="1"/>
            <p:nvPr/>
          </p:nvSpPr>
          <p:spPr>
            <a:xfrm>
              <a:off x="8540801" y="3344858"/>
              <a:ext cx="530915" cy="246221"/>
            </a:xfrm>
            <a:prstGeom prst="rect">
              <a:avLst/>
            </a:prstGeom>
            <a:grpFill/>
            <a:ln>
              <a:noFill/>
            </a:ln>
          </p:spPr>
          <p:txBody>
            <a:bodyPr wrap="none" rtlCol="0">
              <a:spAutoFit/>
            </a:bodyPr>
            <a:lstStyle/>
            <a:p>
              <a:r>
                <a:rPr lang="fr-FR" sz="1000" dirty="0" smtClean="0"/>
                <a:t>Temps</a:t>
              </a:r>
              <a:endParaRPr lang="fr-FR" sz="1000" dirty="0"/>
            </a:p>
          </p:txBody>
        </p:sp>
      </p:grpSp>
      <p:pic>
        <p:nvPicPr>
          <p:cNvPr id="15361" name="Picture 1"/>
          <p:cNvPicPr>
            <a:picLocks noChangeAspect="1" noChangeArrowheads="1"/>
          </p:cNvPicPr>
          <p:nvPr/>
        </p:nvPicPr>
        <p:blipFill>
          <a:blip r:embed="rId5" cstate="print"/>
          <a:srcRect/>
          <a:stretch>
            <a:fillRect/>
          </a:stretch>
        </p:blipFill>
        <p:spPr bwMode="auto">
          <a:xfrm>
            <a:off x="1619672" y="1916832"/>
            <a:ext cx="4029075" cy="4352925"/>
          </a:xfrm>
          <a:prstGeom prst="rect">
            <a:avLst/>
          </a:prstGeom>
          <a:noFill/>
          <a:ln w="9525">
            <a:noFill/>
            <a:miter lim="800000"/>
            <a:headEnd/>
            <a:tailEnd/>
          </a:ln>
          <a:effectLst/>
        </p:spPr>
      </p:pic>
      <p:pic>
        <p:nvPicPr>
          <p:cNvPr id="15362" name="Picture 2"/>
          <p:cNvPicPr>
            <a:picLocks noChangeAspect="1" noChangeArrowheads="1"/>
          </p:cNvPicPr>
          <p:nvPr/>
        </p:nvPicPr>
        <p:blipFill>
          <a:blip r:embed="rId6" cstate="print"/>
          <a:srcRect/>
          <a:stretch>
            <a:fillRect/>
          </a:stretch>
        </p:blipFill>
        <p:spPr bwMode="auto">
          <a:xfrm>
            <a:off x="1619672" y="1916832"/>
            <a:ext cx="4029075" cy="4352925"/>
          </a:xfrm>
          <a:prstGeom prst="rect">
            <a:avLst/>
          </a:prstGeom>
          <a:noFill/>
          <a:ln w="9525">
            <a:noFill/>
            <a:miter lim="800000"/>
            <a:headEnd/>
            <a:tailEnd/>
          </a:ln>
          <a:effectLst/>
        </p:spPr>
      </p:pic>
      <p:pic>
        <p:nvPicPr>
          <p:cNvPr id="15363" name="Picture 3"/>
          <p:cNvPicPr>
            <a:picLocks noChangeAspect="1" noChangeArrowheads="1"/>
          </p:cNvPicPr>
          <p:nvPr/>
        </p:nvPicPr>
        <p:blipFill>
          <a:blip r:embed="rId7" cstate="print"/>
          <a:srcRect/>
          <a:stretch>
            <a:fillRect/>
          </a:stretch>
        </p:blipFill>
        <p:spPr bwMode="auto">
          <a:xfrm>
            <a:off x="1619672" y="1916832"/>
            <a:ext cx="4029075" cy="43529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dissolve">
                                      <p:cBhvr>
                                        <p:cTn id="7" dur="500"/>
                                        <p:tgtEl>
                                          <p:spTgt spid="153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dissolve">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dissolve">
                                      <p:cBhvr>
                                        <p:cTn id="1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Diagramme de séquences de l’éclairage de scène</a:t>
            </a:r>
            <a:endParaRPr lang="fr-FR" sz="2400" dirty="0"/>
          </a:p>
        </p:txBody>
      </p:sp>
      <p:pic>
        <p:nvPicPr>
          <p:cNvPr id="20"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0392" y="404664"/>
            <a:ext cx="666750" cy="695325"/>
          </a:xfrm>
          <a:prstGeom prst="rect">
            <a:avLst/>
          </a:prstGeom>
          <a:noFill/>
        </p:spPr>
      </p:pic>
      <p:pic>
        <p:nvPicPr>
          <p:cNvPr id="4098" name="Picture 2"/>
          <p:cNvPicPr>
            <a:picLocks noChangeAspect="1" noChangeArrowheads="1"/>
          </p:cNvPicPr>
          <p:nvPr/>
        </p:nvPicPr>
        <p:blipFill>
          <a:blip r:embed="rId5" cstate="print"/>
          <a:srcRect/>
          <a:stretch>
            <a:fillRect/>
          </a:stretch>
        </p:blipFill>
        <p:spPr bwMode="auto">
          <a:xfrm>
            <a:off x="621102" y="1086928"/>
            <a:ext cx="7815532" cy="53712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à coins arrondis 22"/>
          <p:cNvSpPr/>
          <p:nvPr/>
        </p:nvSpPr>
        <p:spPr>
          <a:xfrm>
            <a:off x="323528" y="1196752"/>
            <a:ext cx="8568952" cy="52565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7" name="Rectangle à coins arrondis 16"/>
          <p:cNvSpPr/>
          <p:nvPr/>
        </p:nvSpPr>
        <p:spPr>
          <a:xfrm>
            <a:off x="3851920" y="2564904"/>
            <a:ext cx="4896544" cy="3744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6" name="Rectangle à coins arrondis 15"/>
          <p:cNvSpPr/>
          <p:nvPr/>
        </p:nvSpPr>
        <p:spPr>
          <a:xfrm>
            <a:off x="539552" y="2636912"/>
            <a:ext cx="3168352" cy="3672408"/>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endParaRPr lang="fr-FR" dirty="0"/>
          </a:p>
        </p:txBody>
      </p:sp>
      <p:sp>
        <p:nvSpPr>
          <p:cNvPr id="2" name="Rectangle à coins arrondis 1"/>
          <p:cNvSpPr/>
          <p:nvPr/>
        </p:nvSpPr>
        <p:spPr>
          <a:xfrm>
            <a:off x="683568"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d’activité</a:t>
            </a:r>
          </a:p>
        </p:txBody>
      </p:sp>
      <p:sp>
        <p:nvSpPr>
          <p:cNvPr id="3" name="Rectangle à coins arrondis 2"/>
          <p:cNvSpPr/>
          <p:nvPr/>
        </p:nvSpPr>
        <p:spPr>
          <a:xfrm>
            <a:off x="2195736"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d’états</a:t>
            </a:r>
            <a:endParaRPr lang="fr-FR" sz="1400" dirty="0"/>
          </a:p>
        </p:txBody>
      </p:sp>
      <p:sp>
        <p:nvSpPr>
          <p:cNvPr id="4" name="Rectangle à coins arrondis 3"/>
          <p:cNvSpPr/>
          <p:nvPr/>
        </p:nvSpPr>
        <p:spPr>
          <a:xfrm>
            <a:off x="683568" y="3789040"/>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séquences</a:t>
            </a:r>
          </a:p>
        </p:txBody>
      </p:sp>
      <p:sp>
        <p:nvSpPr>
          <p:cNvPr id="5" name="Rectangle à coins arrondis 4"/>
          <p:cNvSpPr/>
          <p:nvPr/>
        </p:nvSpPr>
        <p:spPr>
          <a:xfrm>
            <a:off x="2195736" y="3789040"/>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cas d’utilisation</a:t>
            </a:r>
            <a:endParaRPr lang="fr-FR" sz="1400" dirty="0"/>
          </a:p>
        </p:txBody>
      </p:sp>
      <p:sp>
        <p:nvSpPr>
          <p:cNvPr id="6" name="Rectangle à coins arrondis 5"/>
          <p:cNvSpPr/>
          <p:nvPr/>
        </p:nvSpPr>
        <p:spPr>
          <a:xfrm>
            <a:off x="3995936" y="2924944"/>
            <a:ext cx="1440160" cy="792088"/>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Diagramme</a:t>
            </a:r>
            <a:b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br>
            <a: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de définition de blocs</a:t>
            </a:r>
            <a:endParaRPr lang="fr-FR" sz="1400" dirty="0">
              <a:ln w="18415" cmpd="sng">
                <a:solidFill>
                  <a:srgbClr val="FFFFFF"/>
                </a:solidFill>
                <a:prstDash val="solid"/>
              </a:ln>
              <a:solidFill>
                <a:srgbClr val="FFFFFF"/>
              </a:solidFill>
              <a:effectLst>
                <a:outerShdw blurRad="50800" dist="38100" dir="2700000" algn="tl" rotWithShape="0">
                  <a:prstClr val="black">
                    <a:alpha val="40000"/>
                  </a:prstClr>
                </a:outerShdw>
              </a:effectLst>
            </a:endParaRPr>
          </a:p>
        </p:txBody>
      </p:sp>
      <p:sp>
        <p:nvSpPr>
          <p:cNvPr id="7" name="Rectangle à coins arrondis 6"/>
          <p:cNvSpPr/>
          <p:nvPr/>
        </p:nvSpPr>
        <p:spPr>
          <a:xfrm>
            <a:off x="5580112"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blocs internes</a:t>
            </a:r>
            <a:endParaRPr lang="fr-FR" sz="1400" dirty="0"/>
          </a:p>
        </p:txBody>
      </p:sp>
      <p:sp>
        <p:nvSpPr>
          <p:cNvPr id="8" name="Rectangle à coins arrondis 7"/>
          <p:cNvSpPr/>
          <p:nvPr/>
        </p:nvSpPr>
        <p:spPr>
          <a:xfrm>
            <a:off x="7164288"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de  package</a:t>
            </a:r>
            <a:endParaRPr lang="fr-FR" sz="1400" dirty="0">
              <a:solidFill>
                <a:schemeClr val="bg1">
                  <a:lumMod val="50000"/>
                </a:schemeClr>
              </a:solidFill>
            </a:endParaRPr>
          </a:p>
        </p:txBody>
      </p:sp>
      <p:sp>
        <p:nvSpPr>
          <p:cNvPr id="9" name="Rectangle à coins arrondis 8"/>
          <p:cNvSpPr/>
          <p:nvPr/>
        </p:nvSpPr>
        <p:spPr>
          <a:xfrm>
            <a:off x="5508104" y="4437112"/>
            <a:ext cx="1584176"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paramétrique</a:t>
            </a:r>
            <a:endParaRPr lang="fr-FR" sz="1400" dirty="0">
              <a:solidFill>
                <a:schemeClr val="bg1">
                  <a:lumMod val="50000"/>
                </a:schemeClr>
              </a:solidFill>
            </a:endParaRPr>
          </a:p>
        </p:txBody>
      </p:sp>
      <p:cxnSp>
        <p:nvCxnSpPr>
          <p:cNvPr id="11" name="Connecteur droit avec flèche 10"/>
          <p:cNvCxnSpPr>
            <a:stCxn id="9" idx="0"/>
            <a:endCxn id="7" idx="2"/>
          </p:cNvCxnSpPr>
          <p:nvPr/>
        </p:nvCxnSpPr>
        <p:spPr>
          <a:xfrm rot="5400000" flipH="1" flipV="1">
            <a:off x="5940152" y="4077072"/>
            <a:ext cx="72008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3000364" y="1500174"/>
            <a:ext cx="1440160" cy="792088"/>
          </a:xfrm>
          <a:prstGeom prst="roundRect">
            <a:avLst/>
          </a:prstGeom>
        </p:spPr>
        <p:style>
          <a:lnRef idx="1">
            <a:schemeClr val="accent2"/>
          </a:lnRef>
          <a:fillRef idx="1001">
            <a:schemeClr val="lt2"/>
          </a:fillRef>
          <a:effectRef idx="1">
            <a:schemeClr val="accent2"/>
          </a:effectRef>
          <a:fontRef idx="minor">
            <a:schemeClr val="dk1"/>
          </a:fontRef>
        </p:style>
        <p:txBody>
          <a:bodyPr rtlCol="0" anchor="ctr"/>
          <a:lstStyle/>
          <a:p>
            <a:pPr algn="ctr"/>
            <a:r>
              <a:rPr lang="fr-FR" sz="1400" dirty="0" smtClean="0"/>
              <a:t>Diagramme</a:t>
            </a:r>
            <a:br>
              <a:rPr lang="fr-FR" sz="1400" dirty="0" smtClean="0"/>
            </a:br>
            <a:r>
              <a:rPr lang="fr-FR" sz="1400" dirty="0" smtClean="0"/>
              <a:t>d’exigences</a:t>
            </a:r>
            <a:endParaRPr lang="fr-FR" sz="1400" dirty="0"/>
          </a:p>
        </p:txBody>
      </p:sp>
      <p:sp>
        <p:nvSpPr>
          <p:cNvPr id="18" name="ZoneTexte 17"/>
          <p:cNvSpPr txBox="1"/>
          <p:nvPr/>
        </p:nvSpPr>
        <p:spPr>
          <a:xfrm>
            <a:off x="971600" y="5445224"/>
            <a:ext cx="2088232" cy="646331"/>
          </a:xfrm>
          <a:prstGeom prst="rect">
            <a:avLst/>
          </a:prstGeom>
          <a:noFill/>
        </p:spPr>
        <p:txBody>
          <a:bodyPr wrap="square" rtlCol="0">
            <a:spAutoFit/>
          </a:bodyPr>
          <a:lstStyle/>
          <a:p>
            <a:pPr algn="ctr"/>
            <a:r>
              <a:rPr lang="fr-FR" dirty="0" smtClean="0"/>
              <a:t>Diagramme comportemental</a:t>
            </a:r>
            <a:endParaRPr lang="fr-FR" dirty="0"/>
          </a:p>
        </p:txBody>
      </p:sp>
      <p:sp>
        <p:nvSpPr>
          <p:cNvPr id="19" name="ZoneTexte 18"/>
          <p:cNvSpPr txBox="1"/>
          <p:nvPr/>
        </p:nvSpPr>
        <p:spPr>
          <a:xfrm>
            <a:off x="5364088" y="5517232"/>
            <a:ext cx="2088232" cy="646331"/>
          </a:xfrm>
          <a:prstGeom prst="rect">
            <a:avLst/>
          </a:prstGeom>
          <a:noFill/>
        </p:spPr>
        <p:txBody>
          <a:bodyPr wrap="square" rtlCol="0">
            <a:spAutoFit/>
          </a:bodyPr>
          <a:lstStyle/>
          <a:p>
            <a:pPr algn="ctr"/>
            <a:r>
              <a:rPr lang="fr-FR" dirty="0" smtClean="0"/>
              <a:t>Diagramme structurel</a:t>
            </a:r>
            <a:endParaRPr lang="fr-FR" dirty="0"/>
          </a:p>
        </p:txBody>
      </p:sp>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Diagramme de définition de bloc (</a:t>
            </a:r>
            <a:r>
              <a:rPr lang="fr-FR" sz="2400" dirty="0" err="1" smtClean="0"/>
              <a:t>bdd</a:t>
            </a:r>
            <a:r>
              <a:rPr lang="fr-FR" sz="2400" dirty="0" smtClean="0"/>
              <a:t>)</a:t>
            </a:r>
            <a:endParaRPr lang="fr-FR" sz="2400" dirty="0"/>
          </a:p>
        </p:txBody>
      </p:sp>
      <p:pic>
        <p:nvPicPr>
          <p:cNvPr id="24"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
        <p:nvSpPr>
          <p:cNvPr id="20" name="ZoneTexte 19"/>
          <p:cNvSpPr txBox="1"/>
          <p:nvPr/>
        </p:nvSpPr>
        <p:spPr>
          <a:xfrm>
            <a:off x="1142976" y="928670"/>
            <a:ext cx="2571768" cy="338554"/>
          </a:xfrm>
          <a:prstGeom prst="rect">
            <a:avLst/>
          </a:prstGeom>
          <a:noFill/>
        </p:spPr>
        <p:txBody>
          <a:bodyPr wrap="square" rtlCol="0">
            <a:spAutoFit/>
          </a:bodyPr>
          <a:lstStyle/>
          <a:p>
            <a:r>
              <a:rPr lang="fr-FR" sz="1600" dirty="0" smtClean="0"/>
              <a:t>Frontière d’étude</a:t>
            </a:r>
            <a:endParaRPr lang="fr-FR"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Modélisation des Systèmes</a:t>
            </a:r>
            <a:endParaRPr lang="fr-FR" sz="2400" dirty="0"/>
          </a:p>
        </p:txBody>
      </p:sp>
      <p:pic>
        <p:nvPicPr>
          <p:cNvPr id="25"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0392" y="404664"/>
            <a:ext cx="666750" cy="695325"/>
          </a:xfrm>
          <a:prstGeom prst="rect">
            <a:avLst/>
          </a:prstGeom>
          <a:noFill/>
        </p:spPr>
      </p:pic>
      <p:sp>
        <p:nvSpPr>
          <p:cNvPr id="9" name="Rectangle 8"/>
          <p:cNvSpPr/>
          <p:nvPr/>
        </p:nvSpPr>
        <p:spPr>
          <a:xfrm>
            <a:off x="476517" y="901521"/>
            <a:ext cx="8178086" cy="923330"/>
          </a:xfrm>
          <a:prstGeom prst="rect">
            <a:avLst/>
          </a:prstGeom>
        </p:spPr>
        <p:txBody>
          <a:bodyPr wrap="square">
            <a:spAutoFit/>
          </a:bodyPr>
          <a:lstStyle/>
          <a:p>
            <a:r>
              <a:rPr lang="fr-FR" dirty="0" smtClean="0"/>
              <a:t>Un modèle est la représentation </a:t>
            </a:r>
            <a:r>
              <a:rPr lang="fr-FR" b="1" dirty="0" smtClean="0">
                <a:solidFill>
                  <a:srgbClr val="FF0000"/>
                </a:solidFill>
              </a:rPr>
              <a:t>simplifiée, fidèle et organisée</a:t>
            </a:r>
            <a:r>
              <a:rPr lang="fr-FR" dirty="0" smtClean="0">
                <a:solidFill>
                  <a:srgbClr val="FF0000"/>
                </a:solidFill>
              </a:rPr>
              <a:t> </a:t>
            </a:r>
            <a:r>
              <a:rPr lang="fr-FR" dirty="0" smtClean="0"/>
              <a:t>d'un objet, d'un concept, etc. Les modèles sont utilisés dans tous les domaines : scientifiques, techniques et économiques. </a:t>
            </a:r>
            <a:endParaRPr lang="fr-FR" dirty="0"/>
          </a:p>
        </p:txBody>
      </p:sp>
      <p:pic>
        <p:nvPicPr>
          <p:cNvPr id="1026" name="Picture 2"/>
          <p:cNvPicPr>
            <a:picLocks noChangeAspect="1" noChangeArrowheads="1"/>
          </p:cNvPicPr>
          <p:nvPr/>
        </p:nvPicPr>
        <p:blipFill>
          <a:blip r:embed="rId5" cstate="print"/>
          <a:srcRect/>
          <a:stretch>
            <a:fillRect/>
          </a:stretch>
        </p:blipFill>
        <p:spPr bwMode="auto">
          <a:xfrm>
            <a:off x="387931" y="1830946"/>
            <a:ext cx="8319932" cy="3153177"/>
          </a:xfrm>
          <a:prstGeom prst="rect">
            <a:avLst/>
          </a:prstGeom>
          <a:noFill/>
          <a:ln w="9525">
            <a:noFill/>
            <a:miter lim="800000"/>
            <a:headEnd/>
            <a:tailEnd/>
          </a:ln>
        </p:spPr>
      </p:pic>
      <p:sp>
        <p:nvSpPr>
          <p:cNvPr id="11" name="ZoneTexte 10"/>
          <p:cNvSpPr txBox="1"/>
          <p:nvPr/>
        </p:nvSpPr>
        <p:spPr>
          <a:xfrm>
            <a:off x="566670" y="5100034"/>
            <a:ext cx="8203843" cy="1477328"/>
          </a:xfrm>
          <a:prstGeom prst="rect">
            <a:avLst/>
          </a:prstGeom>
          <a:noFill/>
        </p:spPr>
        <p:txBody>
          <a:bodyPr wrap="square" rtlCol="0">
            <a:spAutoFit/>
          </a:bodyPr>
          <a:lstStyle/>
          <a:p>
            <a:r>
              <a:rPr lang="fr-FR" sz="2400" dirty="0" smtClean="0"/>
              <a:t>Description:	-Fonctionnelle</a:t>
            </a:r>
          </a:p>
          <a:p>
            <a:r>
              <a:rPr lang="fr-FR" sz="2400" dirty="0" smtClean="0"/>
              <a:t>			-Structurelle</a:t>
            </a:r>
          </a:p>
          <a:p>
            <a:r>
              <a:rPr lang="fr-FR" sz="2400" dirty="0" smtClean="0"/>
              <a:t>			-Comportementale</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Diagramme de définition de bloc (</a:t>
            </a:r>
            <a:r>
              <a:rPr lang="fr-FR" sz="2400" dirty="0" err="1" smtClean="0"/>
              <a:t>bdd</a:t>
            </a:r>
            <a:r>
              <a:rPr lang="fr-FR" sz="2400" dirty="0" smtClean="0"/>
              <a:t>)</a:t>
            </a:r>
            <a:endParaRPr lang="fr-FR" sz="2400" dirty="0"/>
          </a:p>
        </p:txBody>
      </p:sp>
      <p:pic>
        <p:nvPicPr>
          <p:cNvPr id="24"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grpSp>
        <p:nvGrpSpPr>
          <p:cNvPr id="2" name="Groupe 68"/>
          <p:cNvGrpSpPr/>
          <p:nvPr/>
        </p:nvGrpSpPr>
        <p:grpSpPr>
          <a:xfrm>
            <a:off x="4884715" y="2198685"/>
            <a:ext cx="1387494" cy="1810545"/>
            <a:chOff x="4884715" y="2198685"/>
            <a:chExt cx="1387494" cy="1810545"/>
          </a:xfrm>
        </p:grpSpPr>
        <p:grpSp>
          <p:nvGrpSpPr>
            <p:cNvPr id="3" name="Groupe 64"/>
            <p:cNvGrpSpPr/>
            <p:nvPr/>
          </p:nvGrpSpPr>
          <p:grpSpPr>
            <a:xfrm>
              <a:off x="4914898" y="2198685"/>
              <a:ext cx="1357311" cy="1424005"/>
              <a:chOff x="4914898" y="2198685"/>
              <a:chExt cx="1357311" cy="1424005"/>
            </a:xfrm>
          </p:grpSpPr>
          <p:sp>
            <p:nvSpPr>
              <p:cNvPr id="5" name="ZoneTexte 4"/>
              <p:cNvSpPr txBox="1"/>
              <p:nvPr/>
            </p:nvSpPr>
            <p:spPr>
              <a:xfrm>
                <a:off x="4914898" y="2892432"/>
                <a:ext cx="657234" cy="276999"/>
              </a:xfrm>
              <a:prstGeom prst="rect">
                <a:avLst/>
              </a:prstGeom>
              <a:noFill/>
            </p:spPr>
            <p:txBody>
              <a:bodyPr wrap="square" rtlCol="0">
                <a:spAutoFit/>
              </a:bodyPr>
              <a:lstStyle/>
              <a:p>
                <a:r>
                  <a:rPr lang="fr-FR" sz="1200" dirty="0" smtClean="0"/>
                  <a:t>0…*</a:t>
                </a:r>
                <a:endParaRPr lang="fr-FR" sz="1200" dirty="0"/>
              </a:p>
            </p:txBody>
          </p:sp>
          <p:grpSp>
            <p:nvGrpSpPr>
              <p:cNvPr id="4" name="Groupe 59"/>
              <p:cNvGrpSpPr/>
              <p:nvPr/>
            </p:nvGrpSpPr>
            <p:grpSpPr>
              <a:xfrm>
                <a:off x="5249846" y="2198685"/>
                <a:ext cx="1022363" cy="1424005"/>
                <a:chOff x="5249846" y="2198685"/>
                <a:chExt cx="1022363" cy="1424005"/>
              </a:xfrm>
            </p:grpSpPr>
            <p:sp>
              <p:nvSpPr>
                <p:cNvPr id="8" name="Organigramme : Décision 7"/>
                <p:cNvSpPr/>
                <p:nvPr/>
              </p:nvSpPr>
              <p:spPr>
                <a:xfrm>
                  <a:off x="6016618" y="2198685"/>
                  <a:ext cx="255591" cy="1460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a:stCxn id="8" idx="1"/>
                </p:cNvCxnSpPr>
                <p:nvPr/>
              </p:nvCxnSpPr>
              <p:spPr>
                <a:xfrm rot="10800000">
                  <a:off x="5359384" y="2271711"/>
                  <a:ext cx="65723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5400000">
                  <a:off x="4922022" y="2709073"/>
                  <a:ext cx="87631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e 17"/>
                <p:cNvGrpSpPr/>
                <p:nvPr/>
              </p:nvGrpSpPr>
              <p:grpSpPr>
                <a:xfrm>
                  <a:off x="5249846" y="3184536"/>
                  <a:ext cx="219079" cy="438154"/>
                  <a:chOff x="6000760" y="1571611"/>
                  <a:chExt cx="721528" cy="1971693"/>
                </a:xfrm>
              </p:grpSpPr>
              <p:sp>
                <p:nvSpPr>
                  <p:cNvPr id="26" name="Ellipse 25"/>
                  <p:cNvSpPr/>
                  <p:nvPr/>
                </p:nvSpPr>
                <p:spPr>
                  <a:xfrm>
                    <a:off x="6143634" y="1571611"/>
                    <a:ext cx="500066" cy="5000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27" name="Connecteur droit 26"/>
                  <p:cNvCxnSpPr/>
                  <p:nvPr/>
                </p:nvCxnSpPr>
                <p:spPr>
                  <a:xfrm rot="5400000">
                    <a:off x="5786441" y="2643183"/>
                    <a:ext cx="1143009" cy="0"/>
                  </a:xfrm>
                  <a:prstGeom prst="line">
                    <a:avLst/>
                  </a:prstGeom>
                </p:spPr>
                <p:style>
                  <a:lnRef idx="2">
                    <a:schemeClr val="dk1"/>
                  </a:lnRef>
                  <a:fillRef idx="0">
                    <a:schemeClr val="dk1"/>
                  </a:fillRef>
                  <a:effectRef idx="1">
                    <a:schemeClr val="dk1"/>
                  </a:effectRef>
                  <a:fontRef idx="minor">
                    <a:schemeClr val="tx1"/>
                  </a:fontRef>
                </p:style>
              </p:cxnSp>
              <p:cxnSp>
                <p:nvCxnSpPr>
                  <p:cNvPr id="28" name="Connecteur droit 27"/>
                  <p:cNvCxnSpPr/>
                  <p:nvPr/>
                </p:nvCxnSpPr>
                <p:spPr>
                  <a:xfrm rot="10800000">
                    <a:off x="6000760" y="2143116"/>
                    <a:ext cx="364336" cy="328617"/>
                  </a:xfrm>
                  <a:prstGeom prst="line">
                    <a:avLst/>
                  </a:prstGeom>
                </p:spPr>
                <p:style>
                  <a:lnRef idx="2">
                    <a:schemeClr val="dk1"/>
                  </a:lnRef>
                  <a:fillRef idx="0">
                    <a:schemeClr val="dk1"/>
                  </a:fillRef>
                  <a:effectRef idx="1">
                    <a:schemeClr val="dk1"/>
                  </a:effectRef>
                  <a:fontRef idx="minor">
                    <a:schemeClr val="tx1"/>
                  </a:fontRef>
                </p:style>
              </p:cxnSp>
              <p:cxnSp>
                <p:nvCxnSpPr>
                  <p:cNvPr id="29" name="Connecteur droit 28"/>
                  <p:cNvCxnSpPr/>
                  <p:nvPr/>
                </p:nvCxnSpPr>
                <p:spPr>
                  <a:xfrm rot="10800000" flipH="1">
                    <a:off x="6357952" y="2143116"/>
                    <a:ext cx="364336" cy="328617"/>
                  </a:xfrm>
                  <a:prstGeom prst="line">
                    <a:avLst/>
                  </a:prstGeom>
                </p:spPr>
                <p:style>
                  <a:lnRef idx="2">
                    <a:schemeClr val="dk1"/>
                  </a:lnRef>
                  <a:fillRef idx="0">
                    <a:schemeClr val="dk1"/>
                  </a:fillRef>
                  <a:effectRef idx="1">
                    <a:schemeClr val="dk1"/>
                  </a:effectRef>
                  <a:fontRef idx="minor">
                    <a:schemeClr val="tx1"/>
                  </a:fontRef>
                </p:style>
              </p:cxnSp>
              <p:cxnSp>
                <p:nvCxnSpPr>
                  <p:cNvPr id="30" name="Connecteur droit 29"/>
                  <p:cNvCxnSpPr/>
                  <p:nvPr/>
                </p:nvCxnSpPr>
                <p:spPr>
                  <a:xfrm rot="10800000" flipV="1">
                    <a:off x="6000763" y="3214687"/>
                    <a:ext cx="364336" cy="328617"/>
                  </a:xfrm>
                  <a:prstGeom prst="line">
                    <a:avLst/>
                  </a:prstGeom>
                </p:spPr>
                <p:style>
                  <a:lnRef idx="2">
                    <a:schemeClr val="dk1"/>
                  </a:lnRef>
                  <a:fillRef idx="0">
                    <a:schemeClr val="dk1"/>
                  </a:fillRef>
                  <a:effectRef idx="1">
                    <a:schemeClr val="dk1"/>
                  </a:effectRef>
                  <a:fontRef idx="minor">
                    <a:schemeClr val="tx1"/>
                  </a:fontRef>
                </p:style>
              </p:cxnSp>
              <p:cxnSp>
                <p:nvCxnSpPr>
                  <p:cNvPr id="31" name="Connecteur droit 30"/>
                  <p:cNvCxnSpPr/>
                  <p:nvPr/>
                </p:nvCxnSpPr>
                <p:spPr>
                  <a:xfrm rot="10800000" flipH="1" flipV="1">
                    <a:off x="6357949" y="3214687"/>
                    <a:ext cx="364336" cy="328617"/>
                  </a:xfrm>
                  <a:prstGeom prst="line">
                    <a:avLst/>
                  </a:prstGeom>
                </p:spPr>
                <p:style>
                  <a:lnRef idx="2">
                    <a:schemeClr val="dk1"/>
                  </a:lnRef>
                  <a:fillRef idx="0">
                    <a:schemeClr val="dk1"/>
                  </a:fillRef>
                  <a:effectRef idx="1">
                    <a:schemeClr val="dk1"/>
                  </a:effectRef>
                  <a:fontRef idx="minor">
                    <a:schemeClr val="tx1"/>
                  </a:fontRef>
                </p:style>
              </p:cxnSp>
            </p:grpSp>
          </p:grpSp>
        </p:grpSp>
        <p:sp>
          <p:nvSpPr>
            <p:cNvPr id="12" name="ZoneTexte 11"/>
            <p:cNvSpPr txBox="1"/>
            <p:nvPr/>
          </p:nvSpPr>
          <p:spPr>
            <a:xfrm>
              <a:off x="4884715" y="3732231"/>
              <a:ext cx="1241442" cy="276999"/>
            </a:xfrm>
            <a:prstGeom prst="rect">
              <a:avLst/>
            </a:prstGeom>
            <a:noFill/>
          </p:spPr>
          <p:txBody>
            <a:bodyPr wrap="square" rtlCol="0">
              <a:spAutoFit/>
            </a:bodyPr>
            <a:lstStyle/>
            <a:p>
              <a:r>
                <a:rPr lang="fr-FR" sz="1200" dirty="0" smtClean="0"/>
                <a:t>Utilisateur</a:t>
              </a:r>
              <a:endParaRPr lang="fr-FR" sz="1200" dirty="0"/>
            </a:p>
          </p:txBody>
        </p:sp>
      </p:grpSp>
      <p:grpSp>
        <p:nvGrpSpPr>
          <p:cNvPr id="7" name="Groupe 41"/>
          <p:cNvGrpSpPr/>
          <p:nvPr/>
        </p:nvGrpSpPr>
        <p:grpSpPr>
          <a:xfrm>
            <a:off x="6235696" y="3549666"/>
            <a:ext cx="2336832" cy="2884128"/>
            <a:chOff x="3403584" y="3538539"/>
            <a:chExt cx="2336832" cy="2884128"/>
          </a:xfrm>
        </p:grpSpPr>
        <p:sp>
          <p:nvSpPr>
            <p:cNvPr id="21" name="ZoneTexte 20"/>
            <p:cNvSpPr txBox="1"/>
            <p:nvPr/>
          </p:nvSpPr>
          <p:spPr>
            <a:xfrm>
              <a:off x="3403584" y="3538539"/>
              <a:ext cx="2336832" cy="461665"/>
            </a:xfrm>
            <a:prstGeom prst="rect">
              <a:avLst/>
            </a:prstGeom>
            <a:solidFill>
              <a:srgbClr val="FFFF00"/>
            </a:solidFill>
            <a:ln w="25400">
              <a:solidFill>
                <a:schemeClr val="accent1">
                  <a:shade val="95000"/>
                  <a:satMod val="105000"/>
                </a:schemeClr>
              </a:solidFill>
            </a:ln>
          </p:spPr>
          <p:txBody>
            <a:bodyPr wrap="square" rtlCol="0">
              <a:spAutoFit/>
            </a:bodyPr>
            <a:lstStyle/>
            <a:p>
              <a:pPr algn="ctr"/>
              <a:r>
                <a:rPr lang="fr-FR" sz="1200" dirty="0" smtClean="0"/>
                <a:t>« system »</a:t>
              </a:r>
            </a:p>
            <a:p>
              <a:pPr algn="ctr"/>
              <a:r>
                <a:rPr lang="fr-FR" sz="1200" dirty="0" smtClean="0"/>
                <a:t>Spot lumineux motorisé</a:t>
              </a:r>
              <a:endParaRPr lang="fr-FR" sz="1200" dirty="0"/>
            </a:p>
          </p:txBody>
        </p:sp>
        <p:sp>
          <p:nvSpPr>
            <p:cNvPr id="23" name="ZoneTexte 22"/>
            <p:cNvSpPr txBox="1"/>
            <p:nvPr/>
          </p:nvSpPr>
          <p:spPr>
            <a:xfrm>
              <a:off x="3403584" y="4013208"/>
              <a:ext cx="2336832" cy="830997"/>
            </a:xfrm>
            <a:prstGeom prst="rect">
              <a:avLst/>
            </a:prstGeom>
            <a:solidFill>
              <a:srgbClr val="FFFF00"/>
            </a:solidFill>
            <a:ln w="25400">
              <a:solidFill>
                <a:schemeClr val="accent1">
                  <a:shade val="95000"/>
                  <a:satMod val="105000"/>
                </a:schemeClr>
              </a:solidFill>
            </a:ln>
          </p:spPr>
          <p:txBody>
            <a:bodyPr wrap="square" rtlCol="0">
              <a:spAutoFit/>
            </a:bodyPr>
            <a:lstStyle/>
            <a:p>
              <a:pPr algn="ctr"/>
              <a:r>
                <a:rPr lang="fr-FR" sz="1200" dirty="0" smtClean="0"/>
                <a:t>« value »</a:t>
              </a:r>
            </a:p>
            <a:p>
              <a:pPr>
                <a:buFontTx/>
                <a:buChar char="-"/>
              </a:pPr>
              <a:r>
                <a:rPr lang="fr-FR" sz="1200" dirty="0" smtClean="0"/>
                <a:t>Couleur: 	- couleur</a:t>
              </a:r>
            </a:p>
            <a:p>
              <a:pPr>
                <a:buFontTx/>
                <a:buChar char="-"/>
              </a:pPr>
              <a:r>
                <a:rPr lang="fr-FR" sz="1200" dirty="0" smtClean="0"/>
                <a:t>Aspect:  	- chromé</a:t>
              </a:r>
            </a:p>
            <a:p>
              <a:pPr lvl="2">
                <a:buFontTx/>
                <a:buChar char="-"/>
              </a:pPr>
              <a:r>
                <a:rPr lang="fr-FR" sz="1200" dirty="0" smtClean="0"/>
                <a:t> vieilli</a:t>
              </a:r>
            </a:p>
          </p:txBody>
        </p:sp>
        <p:sp>
          <p:nvSpPr>
            <p:cNvPr id="25" name="ZoneTexte 24"/>
            <p:cNvSpPr txBox="1"/>
            <p:nvPr/>
          </p:nvSpPr>
          <p:spPr>
            <a:xfrm>
              <a:off x="3403584" y="4853007"/>
              <a:ext cx="2336832" cy="1569660"/>
            </a:xfrm>
            <a:prstGeom prst="rect">
              <a:avLst/>
            </a:prstGeom>
            <a:solidFill>
              <a:srgbClr val="FFFF00"/>
            </a:solidFill>
            <a:ln w="25400">
              <a:solidFill>
                <a:schemeClr val="accent1">
                  <a:shade val="95000"/>
                  <a:satMod val="105000"/>
                </a:schemeClr>
              </a:solidFill>
            </a:ln>
          </p:spPr>
          <p:txBody>
            <a:bodyPr wrap="square" rtlCol="0">
              <a:spAutoFit/>
            </a:bodyPr>
            <a:lstStyle/>
            <a:p>
              <a:r>
                <a:rPr lang="fr-FR" sz="1200" dirty="0" smtClean="0"/>
                <a:t>Installer</a:t>
              </a:r>
            </a:p>
            <a:p>
              <a:r>
                <a:rPr lang="fr-FR" sz="1200" dirty="0" smtClean="0"/>
                <a:t>Brancher</a:t>
              </a:r>
            </a:p>
            <a:p>
              <a:r>
                <a:rPr lang="fr-FR" sz="1200" dirty="0" smtClean="0"/>
                <a:t>Régler</a:t>
              </a:r>
            </a:p>
            <a:p>
              <a:r>
                <a:rPr lang="fr-FR" sz="1200" dirty="0" smtClean="0"/>
                <a:t>Allumer le spot</a:t>
              </a:r>
            </a:p>
            <a:p>
              <a:r>
                <a:rPr lang="fr-FR" sz="1200" dirty="0" smtClean="0"/>
                <a:t>Eteindre le spot</a:t>
              </a:r>
            </a:p>
            <a:p>
              <a:r>
                <a:rPr lang="fr-FR" sz="1200" dirty="0" smtClean="0"/>
                <a:t>Débrancher</a:t>
              </a:r>
            </a:p>
            <a:p>
              <a:r>
                <a:rPr lang="fr-FR" sz="1200" dirty="0" smtClean="0"/>
                <a:t>Maintenir</a:t>
              </a:r>
            </a:p>
            <a:p>
              <a:r>
                <a:rPr lang="fr-FR" sz="1200" dirty="0" smtClean="0"/>
                <a:t>Recycler</a:t>
              </a:r>
            </a:p>
          </p:txBody>
        </p:sp>
      </p:grpSp>
      <p:grpSp>
        <p:nvGrpSpPr>
          <p:cNvPr id="11" name="Groupe 58"/>
          <p:cNvGrpSpPr/>
          <p:nvPr/>
        </p:nvGrpSpPr>
        <p:grpSpPr>
          <a:xfrm>
            <a:off x="6272209" y="1285860"/>
            <a:ext cx="2300319" cy="2263806"/>
            <a:chOff x="6272209" y="1285860"/>
            <a:chExt cx="2300319" cy="2263806"/>
          </a:xfrm>
        </p:grpSpPr>
        <p:grpSp>
          <p:nvGrpSpPr>
            <p:cNvPr id="13" name="Groupe 11"/>
            <p:cNvGrpSpPr/>
            <p:nvPr/>
          </p:nvGrpSpPr>
          <p:grpSpPr>
            <a:xfrm>
              <a:off x="6272209" y="1285860"/>
              <a:ext cx="2300319" cy="1241443"/>
              <a:chOff x="3805227" y="1530324"/>
              <a:chExt cx="2300319" cy="1241443"/>
            </a:xfrm>
          </p:grpSpPr>
          <p:sp>
            <p:nvSpPr>
              <p:cNvPr id="32" name="ZoneTexte 7"/>
              <p:cNvSpPr txBox="1"/>
              <p:nvPr/>
            </p:nvSpPr>
            <p:spPr>
              <a:xfrm>
                <a:off x="3805227" y="1530324"/>
                <a:ext cx="2300319" cy="600164"/>
              </a:xfrm>
              <a:prstGeom prst="rect">
                <a:avLst/>
              </a:prstGeom>
              <a:solidFill>
                <a:schemeClr val="accent6">
                  <a:lumMod val="60000"/>
                  <a:lumOff val="40000"/>
                </a:schemeClr>
              </a:solidFill>
              <a:ln w="25400">
                <a:solidFill>
                  <a:schemeClr val="accent1">
                    <a:shade val="95000"/>
                    <a:satMod val="105000"/>
                  </a:schemeClr>
                </a:solidFill>
              </a:ln>
            </p:spPr>
            <p:txBody>
              <a:bodyPr wrap="square" rtlCol="0">
                <a:spAutoFit/>
              </a:bodyPr>
              <a:lstStyle/>
              <a:p>
                <a:pPr algn="ctr"/>
                <a:r>
                  <a:rPr lang="fr-FR" sz="1100" dirty="0" smtClean="0"/>
                  <a:t>« system </a:t>
                </a:r>
                <a:r>
                  <a:rPr lang="fr-FR" sz="1100" dirty="0" err="1" smtClean="0"/>
                  <a:t>context</a:t>
                </a:r>
                <a:r>
                  <a:rPr lang="fr-FR" sz="1100" dirty="0" smtClean="0"/>
                  <a:t> »</a:t>
                </a:r>
              </a:p>
              <a:p>
                <a:pPr algn="ctr"/>
                <a:r>
                  <a:rPr lang="fr-FR" sz="1100" dirty="0" err="1" smtClean="0"/>
                  <a:t>Context</a:t>
                </a:r>
                <a:r>
                  <a:rPr lang="fr-FR" sz="1100" dirty="0" smtClean="0"/>
                  <a:t> du spot lumineux motorisé</a:t>
                </a:r>
                <a:endParaRPr lang="fr-FR" sz="1100" dirty="0"/>
              </a:p>
            </p:txBody>
          </p:sp>
          <p:sp>
            <p:nvSpPr>
              <p:cNvPr id="34" name="Rectangle 9"/>
              <p:cNvSpPr/>
              <p:nvPr/>
            </p:nvSpPr>
            <p:spPr>
              <a:xfrm>
                <a:off x="3805227" y="2101829"/>
                <a:ext cx="2300319" cy="6699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 name="Groupe 56"/>
            <p:cNvGrpSpPr/>
            <p:nvPr/>
          </p:nvGrpSpPr>
          <p:grpSpPr>
            <a:xfrm>
              <a:off x="7331087" y="2527301"/>
              <a:ext cx="146052" cy="1022365"/>
              <a:chOff x="7331087" y="2527301"/>
              <a:chExt cx="146052" cy="1022365"/>
            </a:xfrm>
          </p:grpSpPr>
          <p:cxnSp>
            <p:nvCxnSpPr>
              <p:cNvPr id="14" name="Connecteur droit 13"/>
              <p:cNvCxnSpPr>
                <a:stCxn id="15" idx="1"/>
                <a:endCxn id="21" idx="0"/>
              </p:cNvCxnSpPr>
              <p:nvPr/>
            </p:nvCxnSpPr>
            <p:spPr>
              <a:xfrm rot="5400000">
                <a:off x="7020727" y="3166279"/>
                <a:ext cx="766773"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Organigramme : Décision 14"/>
              <p:cNvSpPr/>
              <p:nvPr/>
            </p:nvSpPr>
            <p:spPr>
              <a:xfrm rot="16200000">
                <a:off x="7276317" y="2582071"/>
                <a:ext cx="255591" cy="1460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3" name="Groupe 67"/>
          <p:cNvGrpSpPr/>
          <p:nvPr/>
        </p:nvGrpSpPr>
        <p:grpSpPr>
          <a:xfrm>
            <a:off x="2500298" y="1577964"/>
            <a:ext cx="3771911" cy="1568674"/>
            <a:chOff x="2500298" y="1577964"/>
            <a:chExt cx="3771911" cy="1568674"/>
          </a:xfrm>
        </p:grpSpPr>
        <p:cxnSp>
          <p:nvCxnSpPr>
            <p:cNvPr id="38" name="Connecteur droit 37"/>
            <p:cNvCxnSpPr/>
            <p:nvPr/>
          </p:nvCxnSpPr>
          <p:spPr>
            <a:xfrm rot="5400000">
              <a:off x="3085349" y="1851811"/>
              <a:ext cx="401643"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35" name="Groupe 65"/>
            <p:cNvGrpSpPr/>
            <p:nvPr/>
          </p:nvGrpSpPr>
          <p:grpSpPr>
            <a:xfrm>
              <a:off x="2500298" y="1577964"/>
              <a:ext cx="3771911" cy="1568674"/>
              <a:chOff x="2500298" y="1577964"/>
              <a:chExt cx="3771911" cy="1568674"/>
            </a:xfrm>
          </p:grpSpPr>
          <p:sp>
            <p:nvSpPr>
              <p:cNvPr id="16" name="Organigramme : Décision 15"/>
              <p:cNvSpPr/>
              <p:nvPr/>
            </p:nvSpPr>
            <p:spPr>
              <a:xfrm>
                <a:off x="6016618" y="1577964"/>
                <a:ext cx="255591" cy="1460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7" name="Groupe 60"/>
              <p:cNvGrpSpPr/>
              <p:nvPr/>
            </p:nvGrpSpPr>
            <p:grpSpPr>
              <a:xfrm>
                <a:off x="2500298" y="1650990"/>
                <a:ext cx="3516321" cy="1495648"/>
                <a:chOff x="2500298" y="1650990"/>
                <a:chExt cx="3516321" cy="1495648"/>
              </a:xfrm>
            </p:grpSpPr>
            <p:cxnSp>
              <p:nvCxnSpPr>
                <p:cNvPr id="36" name="Connecteur droit 35"/>
                <p:cNvCxnSpPr>
                  <a:stCxn id="16" idx="1"/>
                </p:cNvCxnSpPr>
                <p:nvPr/>
              </p:nvCxnSpPr>
              <p:spPr>
                <a:xfrm rot="10800000">
                  <a:off x="3278144" y="1650990"/>
                  <a:ext cx="2738475"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2500298" y="2071678"/>
                  <a:ext cx="1643085" cy="461665"/>
                </a:xfrm>
                <a:prstGeom prst="rect">
                  <a:avLst/>
                </a:prstGeom>
                <a:solidFill>
                  <a:schemeClr val="accent3">
                    <a:lumMod val="60000"/>
                    <a:lumOff val="40000"/>
                  </a:schemeClr>
                </a:solidFill>
                <a:ln w="25400">
                  <a:solidFill>
                    <a:schemeClr val="accent1">
                      <a:shade val="95000"/>
                      <a:satMod val="105000"/>
                    </a:schemeClr>
                  </a:solidFill>
                </a:ln>
              </p:spPr>
              <p:txBody>
                <a:bodyPr wrap="square" rtlCol="0">
                  <a:spAutoFit/>
                </a:bodyPr>
                <a:lstStyle/>
                <a:p>
                  <a:pPr algn="ctr"/>
                  <a:r>
                    <a:rPr lang="fr-FR" sz="1200" dirty="0" smtClean="0"/>
                    <a:t>« </a:t>
                  </a:r>
                  <a:r>
                    <a:rPr lang="fr-FR" sz="1200" dirty="0" err="1" smtClean="0"/>
                    <a:t>external</a:t>
                  </a:r>
                  <a:r>
                    <a:rPr lang="fr-FR" sz="1200" dirty="0" smtClean="0"/>
                    <a:t> »</a:t>
                  </a:r>
                </a:p>
                <a:p>
                  <a:pPr algn="ctr"/>
                  <a:r>
                    <a:rPr lang="fr-FR" sz="1200" dirty="0" smtClean="0"/>
                    <a:t>Galerie</a:t>
                  </a:r>
                  <a:endParaRPr lang="fr-FR" sz="1200" dirty="0"/>
                </a:p>
              </p:txBody>
            </p:sp>
            <p:sp>
              <p:nvSpPr>
                <p:cNvPr id="41" name="ZoneTexte 40"/>
                <p:cNvSpPr txBox="1"/>
                <p:nvPr/>
              </p:nvSpPr>
              <p:spPr>
                <a:xfrm>
                  <a:off x="2500298" y="2500307"/>
                  <a:ext cx="1643085" cy="646331"/>
                </a:xfrm>
                <a:prstGeom prst="rect">
                  <a:avLst/>
                </a:prstGeom>
                <a:solidFill>
                  <a:schemeClr val="accent3">
                    <a:lumMod val="60000"/>
                    <a:lumOff val="40000"/>
                  </a:schemeClr>
                </a:solidFill>
                <a:ln w="25400">
                  <a:solidFill>
                    <a:schemeClr val="accent1">
                      <a:shade val="95000"/>
                      <a:satMod val="105000"/>
                    </a:schemeClr>
                  </a:solidFill>
                </a:ln>
              </p:spPr>
              <p:txBody>
                <a:bodyPr wrap="square" rtlCol="0">
                  <a:spAutoFit/>
                </a:bodyPr>
                <a:lstStyle/>
                <a:p>
                  <a:pPr algn="ctr"/>
                  <a:endParaRPr lang="fr-FR" sz="1200" dirty="0" smtClean="0"/>
                </a:p>
                <a:p>
                  <a:pPr algn="ctr"/>
                  <a:endParaRPr lang="fr-FR" sz="1200" dirty="0" smtClean="0"/>
                </a:p>
                <a:p>
                  <a:pPr algn="ctr"/>
                  <a:endParaRPr lang="fr-FR" sz="1200" dirty="0"/>
                </a:p>
              </p:txBody>
            </p:sp>
          </p:grpSp>
        </p:grpSp>
      </p:grpSp>
      <p:grpSp>
        <p:nvGrpSpPr>
          <p:cNvPr id="40" name="Groupe 62"/>
          <p:cNvGrpSpPr/>
          <p:nvPr/>
        </p:nvGrpSpPr>
        <p:grpSpPr>
          <a:xfrm>
            <a:off x="1971702" y="3143247"/>
            <a:ext cx="1643085" cy="2959830"/>
            <a:chOff x="1971702" y="3143247"/>
            <a:chExt cx="1643085" cy="2959830"/>
          </a:xfrm>
        </p:grpSpPr>
        <p:sp>
          <p:nvSpPr>
            <p:cNvPr id="17" name="Organigramme : Décision 16"/>
            <p:cNvSpPr/>
            <p:nvPr/>
          </p:nvSpPr>
          <p:spPr>
            <a:xfrm rot="16200000">
              <a:off x="2651816" y="3198017"/>
              <a:ext cx="255591" cy="1460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41"/>
            <p:cNvCxnSpPr/>
            <p:nvPr/>
          </p:nvCxnSpPr>
          <p:spPr>
            <a:xfrm rot="5400000">
              <a:off x="2574167" y="3567129"/>
              <a:ext cx="401643"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Groupe 42"/>
            <p:cNvGrpSpPr/>
            <p:nvPr/>
          </p:nvGrpSpPr>
          <p:grpSpPr>
            <a:xfrm>
              <a:off x="1971702" y="3767951"/>
              <a:ext cx="1643085" cy="2335126"/>
              <a:chOff x="446031" y="3756824"/>
              <a:chExt cx="1643085" cy="2335126"/>
            </a:xfrm>
          </p:grpSpPr>
          <p:sp>
            <p:nvSpPr>
              <p:cNvPr id="44" name="ZoneTexte 43"/>
              <p:cNvSpPr txBox="1"/>
              <p:nvPr/>
            </p:nvSpPr>
            <p:spPr>
              <a:xfrm>
                <a:off x="446031" y="3756824"/>
                <a:ext cx="1643085" cy="461665"/>
              </a:xfrm>
              <a:prstGeom prst="rect">
                <a:avLst/>
              </a:prstGeom>
              <a:solidFill>
                <a:schemeClr val="accent3">
                  <a:lumMod val="60000"/>
                  <a:lumOff val="40000"/>
                </a:schemeClr>
              </a:solidFill>
              <a:ln w="25400">
                <a:solidFill>
                  <a:schemeClr val="accent1">
                    <a:shade val="95000"/>
                    <a:satMod val="105000"/>
                  </a:schemeClr>
                </a:solidFill>
              </a:ln>
            </p:spPr>
            <p:txBody>
              <a:bodyPr wrap="square" rtlCol="0">
                <a:spAutoFit/>
              </a:bodyPr>
              <a:lstStyle/>
              <a:p>
                <a:pPr algn="ctr"/>
                <a:r>
                  <a:rPr lang="fr-FR" sz="1200" dirty="0" smtClean="0"/>
                  <a:t>« </a:t>
                </a:r>
                <a:r>
                  <a:rPr lang="fr-FR" sz="1200" dirty="0" err="1" smtClean="0"/>
                  <a:t>external</a:t>
                </a:r>
                <a:r>
                  <a:rPr lang="fr-FR" sz="1200" dirty="0" smtClean="0"/>
                  <a:t> »</a:t>
                </a:r>
              </a:p>
              <a:p>
                <a:pPr algn="ctr"/>
                <a:r>
                  <a:rPr lang="fr-FR" sz="1200" dirty="0" smtClean="0"/>
                  <a:t>Plafond/Mur</a:t>
                </a:r>
                <a:endParaRPr lang="fr-FR" sz="1200" dirty="0"/>
              </a:p>
            </p:txBody>
          </p:sp>
          <p:sp>
            <p:nvSpPr>
              <p:cNvPr id="45" name="ZoneTexte 44"/>
              <p:cNvSpPr txBox="1"/>
              <p:nvPr/>
            </p:nvSpPr>
            <p:spPr>
              <a:xfrm>
                <a:off x="446031" y="4231493"/>
                <a:ext cx="1643085" cy="461665"/>
              </a:xfrm>
              <a:prstGeom prst="rect">
                <a:avLst/>
              </a:prstGeom>
              <a:solidFill>
                <a:schemeClr val="accent3">
                  <a:lumMod val="60000"/>
                  <a:lumOff val="40000"/>
                </a:schemeClr>
              </a:solidFill>
              <a:ln w="25400">
                <a:solidFill>
                  <a:schemeClr val="accent1">
                    <a:shade val="95000"/>
                    <a:satMod val="105000"/>
                  </a:schemeClr>
                </a:solidFill>
              </a:ln>
            </p:spPr>
            <p:txBody>
              <a:bodyPr wrap="square" rtlCol="0">
                <a:spAutoFit/>
              </a:bodyPr>
              <a:lstStyle/>
              <a:p>
                <a:pPr algn="ctr"/>
                <a:r>
                  <a:rPr lang="fr-FR" sz="1200" dirty="0" smtClean="0"/>
                  <a:t>« value »</a:t>
                </a:r>
              </a:p>
              <a:p>
                <a:r>
                  <a:rPr lang="fr-FR" sz="1200" dirty="0" smtClean="0"/>
                  <a:t>Hauteur = m</a:t>
                </a:r>
                <a:endParaRPr lang="fr-FR" sz="1200" dirty="0"/>
              </a:p>
            </p:txBody>
          </p:sp>
          <p:sp>
            <p:nvSpPr>
              <p:cNvPr id="46" name="ZoneTexte 45"/>
              <p:cNvSpPr txBox="1"/>
              <p:nvPr/>
            </p:nvSpPr>
            <p:spPr>
              <a:xfrm>
                <a:off x="446031" y="4706955"/>
                <a:ext cx="1643085" cy="1384995"/>
              </a:xfrm>
              <a:prstGeom prst="rect">
                <a:avLst/>
              </a:prstGeom>
              <a:solidFill>
                <a:schemeClr val="accent3">
                  <a:lumMod val="60000"/>
                  <a:lumOff val="40000"/>
                </a:schemeClr>
              </a:solidFill>
              <a:ln w="25400">
                <a:solidFill>
                  <a:schemeClr val="accent1">
                    <a:shade val="95000"/>
                    <a:satMod val="105000"/>
                  </a:schemeClr>
                </a:solidFill>
              </a:ln>
            </p:spPr>
            <p:txBody>
              <a:bodyPr wrap="square" rtlCol="0">
                <a:spAutoFit/>
              </a:bodyPr>
              <a:lstStyle/>
              <a:p>
                <a:r>
                  <a:rPr lang="fr-FR" sz="1200" dirty="0" smtClean="0"/>
                  <a:t>Nature = </a:t>
                </a:r>
              </a:p>
              <a:p>
                <a:r>
                  <a:rPr lang="fr-FR" sz="1200" dirty="0" smtClean="0"/>
                  <a:t>-Plaque de plâtre</a:t>
                </a:r>
              </a:p>
              <a:p>
                <a:r>
                  <a:rPr lang="fr-FR" sz="1200" dirty="0" smtClean="0"/>
                  <a:t>-Plâtre projeté</a:t>
                </a:r>
              </a:p>
              <a:p>
                <a:r>
                  <a:rPr lang="fr-FR" sz="1200" dirty="0" smtClean="0"/>
                  <a:t>-Béton</a:t>
                </a:r>
              </a:p>
              <a:p>
                <a:pPr>
                  <a:buFontTx/>
                  <a:buChar char="-"/>
                </a:pPr>
                <a:r>
                  <a:rPr lang="fr-FR" sz="1200" dirty="0" smtClean="0"/>
                  <a:t>Pierre naturelle</a:t>
                </a:r>
              </a:p>
              <a:p>
                <a:pPr>
                  <a:buFontTx/>
                  <a:buChar char="-"/>
                </a:pPr>
                <a:r>
                  <a:rPr lang="fr-FR" sz="1200" dirty="0" smtClean="0"/>
                  <a:t>Brique</a:t>
                </a:r>
              </a:p>
              <a:p>
                <a:pPr>
                  <a:buFontTx/>
                  <a:buChar char="-"/>
                </a:pPr>
                <a:r>
                  <a:rPr lang="fr-FR" sz="1200" dirty="0" smtClean="0"/>
                  <a:t>Bois</a:t>
                </a:r>
                <a:endParaRPr lang="fr-FR" sz="1200" dirty="0"/>
              </a:p>
            </p:txBody>
          </p:sp>
        </p:grpSp>
      </p:grpSp>
      <p:grpSp>
        <p:nvGrpSpPr>
          <p:cNvPr id="47" name="Groupe 66"/>
          <p:cNvGrpSpPr/>
          <p:nvPr/>
        </p:nvGrpSpPr>
        <p:grpSpPr>
          <a:xfrm>
            <a:off x="3635280" y="3143247"/>
            <a:ext cx="2206800" cy="2365117"/>
            <a:chOff x="3635280" y="3143247"/>
            <a:chExt cx="2206800" cy="2365117"/>
          </a:xfrm>
        </p:grpSpPr>
        <p:grpSp>
          <p:nvGrpSpPr>
            <p:cNvPr id="53" name="Groupe 63"/>
            <p:cNvGrpSpPr/>
            <p:nvPr/>
          </p:nvGrpSpPr>
          <p:grpSpPr>
            <a:xfrm>
              <a:off x="3635280" y="3143247"/>
              <a:ext cx="2088848" cy="2365117"/>
              <a:chOff x="3635280" y="3143247"/>
              <a:chExt cx="2088848" cy="2365117"/>
            </a:xfrm>
          </p:grpSpPr>
          <p:sp>
            <p:nvSpPr>
              <p:cNvPr id="18" name="Organigramme : Décision 17"/>
              <p:cNvSpPr/>
              <p:nvPr/>
            </p:nvSpPr>
            <p:spPr>
              <a:xfrm rot="16200000">
                <a:off x="3580510" y="3198017"/>
                <a:ext cx="255591" cy="1460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7" name="Groupe 46"/>
              <p:cNvGrpSpPr/>
              <p:nvPr/>
            </p:nvGrpSpPr>
            <p:grpSpPr>
              <a:xfrm>
                <a:off x="4016430" y="4572030"/>
                <a:ext cx="1707698" cy="936334"/>
                <a:chOff x="2490759" y="4341825"/>
                <a:chExt cx="1707698" cy="936334"/>
              </a:xfrm>
            </p:grpSpPr>
            <p:sp>
              <p:nvSpPr>
                <p:cNvPr id="48" name="ZoneTexte 47"/>
                <p:cNvSpPr txBox="1"/>
                <p:nvPr/>
              </p:nvSpPr>
              <p:spPr>
                <a:xfrm>
                  <a:off x="2490759" y="4341825"/>
                  <a:ext cx="1707698" cy="461665"/>
                </a:xfrm>
                <a:prstGeom prst="rect">
                  <a:avLst/>
                </a:prstGeom>
                <a:solidFill>
                  <a:schemeClr val="accent3">
                    <a:lumMod val="60000"/>
                    <a:lumOff val="40000"/>
                  </a:schemeClr>
                </a:solidFill>
                <a:ln w="25400">
                  <a:solidFill>
                    <a:schemeClr val="accent1">
                      <a:shade val="95000"/>
                      <a:satMod val="105000"/>
                    </a:schemeClr>
                  </a:solidFill>
                </a:ln>
              </p:spPr>
              <p:txBody>
                <a:bodyPr wrap="square" rtlCol="0">
                  <a:spAutoFit/>
                </a:bodyPr>
                <a:lstStyle/>
                <a:p>
                  <a:pPr algn="ctr"/>
                  <a:r>
                    <a:rPr lang="fr-FR" sz="1200" dirty="0" smtClean="0"/>
                    <a:t>« </a:t>
                  </a:r>
                  <a:r>
                    <a:rPr lang="fr-FR" sz="1200" dirty="0" err="1" smtClean="0"/>
                    <a:t>external</a:t>
                  </a:r>
                  <a:r>
                    <a:rPr lang="fr-FR" sz="1200" dirty="0" smtClean="0"/>
                    <a:t> »</a:t>
                  </a:r>
                </a:p>
                <a:p>
                  <a:pPr algn="ctr"/>
                  <a:r>
                    <a:rPr lang="fr-FR" sz="1200" dirty="0" smtClean="0"/>
                    <a:t>Prise électrique</a:t>
                  </a:r>
                  <a:endParaRPr lang="fr-FR" sz="1200" dirty="0"/>
                </a:p>
              </p:txBody>
            </p:sp>
            <p:sp>
              <p:nvSpPr>
                <p:cNvPr id="49" name="ZoneTexte 48"/>
                <p:cNvSpPr txBox="1"/>
                <p:nvPr/>
              </p:nvSpPr>
              <p:spPr>
                <a:xfrm>
                  <a:off x="2490759" y="4816494"/>
                  <a:ext cx="1707698" cy="461665"/>
                </a:xfrm>
                <a:prstGeom prst="rect">
                  <a:avLst/>
                </a:prstGeom>
                <a:solidFill>
                  <a:schemeClr val="accent3">
                    <a:lumMod val="60000"/>
                    <a:lumOff val="40000"/>
                  </a:schemeClr>
                </a:solidFill>
                <a:ln w="25400">
                  <a:solidFill>
                    <a:schemeClr val="accent1">
                      <a:shade val="95000"/>
                      <a:satMod val="105000"/>
                    </a:schemeClr>
                  </a:solidFill>
                </a:ln>
              </p:spPr>
              <p:txBody>
                <a:bodyPr wrap="square" lIns="36000" rIns="36000" rtlCol="0">
                  <a:spAutoFit/>
                </a:bodyPr>
                <a:lstStyle/>
                <a:p>
                  <a:pPr algn="ctr"/>
                  <a:r>
                    <a:rPr lang="fr-FR" sz="1200" dirty="0" smtClean="0"/>
                    <a:t>« value »</a:t>
                  </a:r>
                </a:p>
                <a:p>
                  <a:r>
                    <a:rPr lang="fr-FR" sz="1200" dirty="0" smtClean="0"/>
                    <a:t>Voltage = 220-240 V</a:t>
                  </a:r>
                  <a:endParaRPr lang="fr-FR" sz="1200" dirty="0"/>
                </a:p>
              </p:txBody>
            </p:sp>
          </p:grpSp>
          <p:cxnSp>
            <p:nvCxnSpPr>
              <p:cNvPr id="50" name="Forme 49"/>
              <p:cNvCxnSpPr>
                <a:stCxn id="18" idx="1"/>
              </p:cNvCxnSpPr>
              <p:nvPr/>
            </p:nvCxnSpPr>
            <p:spPr>
              <a:xfrm rot="16200000" flipH="1">
                <a:off x="4055179" y="3051965"/>
                <a:ext cx="401643" cy="109538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rot="5400000">
                <a:off x="4418867" y="4170387"/>
                <a:ext cx="802492" cy="7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ZoneTexte 51"/>
            <p:cNvSpPr txBox="1"/>
            <p:nvPr/>
          </p:nvSpPr>
          <p:spPr>
            <a:xfrm>
              <a:off x="5184846" y="4243413"/>
              <a:ext cx="657234" cy="276999"/>
            </a:xfrm>
            <a:prstGeom prst="rect">
              <a:avLst/>
            </a:prstGeom>
            <a:noFill/>
          </p:spPr>
          <p:txBody>
            <a:bodyPr wrap="square" rtlCol="0">
              <a:spAutoFit/>
            </a:bodyPr>
            <a:lstStyle/>
            <a:p>
              <a:r>
                <a:rPr lang="fr-FR" sz="1200" dirty="0" smtClean="0"/>
                <a:t>1…*</a:t>
              </a:r>
              <a:endParaRPr lang="fr-FR" sz="1200" dirty="0"/>
            </a:p>
          </p:txBody>
        </p:sp>
      </p:grpSp>
      <p:grpSp>
        <p:nvGrpSpPr>
          <p:cNvPr id="59" name="Groupe 61"/>
          <p:cNvGrpSpPr/>
          <p:nvPr/>
        </p:nvGrpSpPr>
        <p:grpSpPr>
          <a:xfrm>
            <a:off x="0" y="2600328"/>
            <a:ext cx="2438344" cy="1919291"/>
            <a:chOff x="0" y="2600328"/>
            <a:chExt cx="2438344" cy="1919291"/>
          </a:xfrm>
        </p:grpSpPr>
        <p:sp>
          <p:nvSpPr>
            <p:cNvPr id="19" name="Organigramme : Décision 18"/>
            <p:cNvSpPr/>
            <p:nvPr/>
          </p:nvSpPr>
          <p:spPr>
            <a:xfrm>
              <a:off x="2182753" y="2600328"/>
              <a:ext cx="255591" cy="1460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0" name="Groupe 52"/>
            <p:cNvGrpSpPr/>
            <p:nvPr/>
          </p:nvGrpSpPr>
          <p:grpSpPr>
            <a:xfrm>
              <a:off x="0" y="3767951"/>
              <a:ext cx="1643085" cy="751668"/>
              <a:chOff x="446031" y="3756824"/>
              <a:chExt cx="1643085" cy="751668"/>
            </a:xfrm>
          </p:grpSpPr>
          <p:sp>
            <p:nvSpPr>
              <p:cNvPr id="54" name="ZoneTexte 53"/>
              <p:cNvSpPr txBox="1"/>
              <p:nvPr/>
            </p:nvSpPr>
            <p:spPr>
              <a:xfrm>
                <a:off x="446031" y="3756824"/>
                <a:ext cx="1643085" cy="461665"/>
              </a:xfrm>
              <a:prstGeom prst="rect">
                <a:avLst/>
              </a:prstGeom>
              <a:solidFill>
                <a:schemeClr val="accent3">
                  <a:lumMod val="60000"/>
                  <a:lumOff val="40000"/>
                </a:schemeClr>
              </a:solidFill>
              <a:ln w="25400">
                <a:solidFill>
                  <a:schemeClr val="accent1">
                    <a:shade val="95000"/>
                    <a:satMod val="105000"/>
                  </a:schemeClr>
                </a:solidFill>
              </a:ln>
            </p:spPr>
            <p:txBody>
              <a:bodyPr wrap="square" rtlCol="0">
                <a:spAutoFit/>
              </a:bodyPr>
              <a:lstStyle/>
              <a:p>
                <a:pPr algn="ctr"/>
                <a:r>
                  <a:rPr lang="fr-FR" sz="1200" dirty="0" smtClean="0"/>
                  <a:t>« </a:t>
                </a:r>
                <a:r>
                  <a:rPr lang="fr-FR" sz="1200" dirty="0" err="1" smtClean="0"/>
                  <a:t>external</a:t>
                </a:r>
                <a:r>
                  <a:rPr lang="fr-FR" sz="1200" dirty="0" smtClean="0"/>
                  <a:t> »</a:t>
                </a:r>
              </a:p>
              <a:p>
                <a:pPr algn="ctr"/>
                <a:r>
                  <a:rPr lang="fr-FR" sz="1200" dirty="0" smtClean="0"/>
                  <a:t>Tableau</a:t>
                </a:r>
                <a:endParaRPr lang="fr-FR" sz="1200" dirty="0"/>
              </a:p>
            </p:txBody>
          </p:sp>
          <p:sp>
            <p:nvSpPr>
              <p:cNvPr id="55" name="ZoneTexte 54"/>
              <p:cNvSpPr txBox="1"/>
              <p:nvPr/>
            </p:nvSpPr>
            <p:spPr>
              <a:xfrm>
                <a:off x="446031" y="4231493"/>
                <a:ext cx="1643085" cy="276999"/>
              </a:xfrm>
              <a:prstGeom prst="rect">
                <a:avLst/>
              </a:prstGeom>
              <a:solidFill>
                <a:schemeClr val="accent3">
                  <a:lumMod val="60000"/>
                  <a:lumOff val="40000"/>
                </a:schemeClr>
              </a:solidFill>
              <a:ln w="25400">
                <a:solidFill>
                  <a:schemeClr val="accent1">
                    <a:shade val="95000"/>
                    <a:satMod val="105000"/>
                  </a:schemeClr>
                </a:solidFill>
              </a:ln>
            </p:spPr>
            <p:txBody>
              <a:bodyPr wrap="square" rtlCol="0">
                <a:spAutoFit/>
              </a:bodyPr>
              <a:lstStyle/>
              <a:p>
                <a:pPr algn="ctr"/>
                <a:r>
                  <a:rPr lang="fr-FR" sz="1200" dirty="0" smtClean="0"/>
                  <a:t>« value »</a:t>
                </a:r>
              </a:p>
            </p:txBody>
          </p:sp>
        </p:grpSp>
        <p:cxnSp>
          <p:nvCxnSpPr>
            <p:cNvPr id="56" name="Forme 55"/>
            <p:cNvCxnSpPr>
              <a:stCxn id="54" idx="0"/>
              <a:endCxn id="19" idx="1"/>
            </p:cNvCxnSpPr>
            <p:nvPr/>
          </p:nvCxnSpPr>
          <p:spPr>
            <a:xfrm rot="5400000" flipH="1" flipV="1">
              <a:off x="954850" y="2540048"/>
              <a:ext cx="1094597" cy="1361210"/>
            </a:xfrm>
            <a:prstGeom prst="bentConnector2">
              <a:avLst/>
            </a:prstGeom>
            <a:ln>
              <a:tailEnd type="none"/>
            </a:ln>
          </p:spPr>
          <p:style>
            <a:lnRef idx="1">
              <a:schemeClr val="accent1"/>
            </a:lnRef>
            <a:fillRef idx="0">
              <a:schemeClr val="accent1"/>
            </a:fillRef>
            <a:effectRef idx="0">
              <a:schemeClr val="accent1"/>
            </a:effectRef>
            <a:fontRef idx="minor">
              <a:schemeClr val="tx1"/>
            </a:fontRef>
          </p:style>
        </p:cxnSp>
      </p:grpSp>
      <p:sp>
        <p:nvSpPr>
          <p:cNvPr id="58" name="ZoneTexte 57"/>
          <p:cNvSpPr txBox="1"/>
          <p:nvPr/>
        </p:nvSpPr>
        <p:spPr>
          <a:xfrm>
            <a:off x="357158" y="928670"/>
            <a:ext cx="5286412" cy="584775"/>
          </a:xfrm>
          <a:prstGeom prst="rect">
            <a:avLst/>
          </a:prstGeom>
          <a:noFill/>
        </p:spPr>
        <p:txBody>
          <a:bodyPr wrap="square" rtlCol="0">
            <a:spAutoFit/>
          </a:bodyPr>
          <a:lstStyle/>
          <a:p>
            <a:r>
              <a:rPr lang="fr-FR" sz="1600" dirty="0" smtClean="0"/>
              <a:t>Permet de spécifier les caractéristiques de l’environnement du système ainsi …</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dissolv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dissolv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dissolve">
                                      <p:cBhvr>
                                        <p:cTn id="3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1"/>
          <p:cNvGrpSpPr/>
          <p:nvPr/>
        </p:nvGrpSpPr>
        <p:grpSpPr>
          <a:xfrm>
            <a:off x="5302260" y="1055655"/>
            <a:ext cx="2336832" cy="2884128"/>
            <a:chOff x="3403584" y="3538539"/>
            <a:chExt cx="2336832" cy="2884128"/>
          </a:xfrm>
          <a:solidFill>
            <a:srgbClr val="FFFF00"/>
          </a:solidFill>
        </p:grpSpPr>
        <p:sp>
          <p:nvSpPr>
            <p:cNvPr id="6" name="ZoneTexte 5"/>
            <p:cNvSpPr txBox="1"/>
            <p:nvPr/>
          </p:nvSpPr>
          <p:spPr>
            <a:xfrm>
              <a:off x="3403584" y="3538539"/>
              <a:ext cx="2336832" cy="461665"/>
            </a:xfrm>
            <a:prstGeom prst="rect">
              <a:avLst/>
            </a:prstGeom>
            <a:grpFill/>
            <a:ln w="25400">
              <a:solidFill>
                <a:schemeClr val="accent1">
                  <a:shade val="95000"/>
                  <a:satMod val="105000"/>
                </a:schemeClr>
              </a:solidFill>
            </a:ln>
          </p:spPr>
          <p:txBody>
            <a:bodyPr wrap="square" rtlCol="0">
              <a:spAutoFit/>
            </a:bodyPr>
            <a:lstStyle/>
            <a:p>
              <a:pPr algn="ctr"/>
              <a:r>
                <a:rPr lang="fr-FR" sz="1200" dirty="0" smtClean="0"/>
                <a:t>« system »</a:t>
              </a:r>
            </a:p>
            <a:p>
              <a:pPr algn="ctr"/>
              <a:r>
                <a:rPr lang="fr-FR" sz="1200" dirty="0" smtClean="0"/>
                <a:t>Spot lumineux motorisé</a:t>
              </a:r>
              <a:endParaRPr lang="fr-FR" sz="1200" dirty="0"/>
            </a:p>
          </p:txBody>
        </p:sp>
        <p:sp>
          <p:nvSpPr>
            <p:cNvPr id="7" name="ZoneTexte 6"/>
            <p:cNvSpPr txBox="1"/>
            <p:nvPr/>
          </p:nvSpPr>
          <p:spPr>
            <a:xfrm>
              <a:off x="3403584" y="4013208"/>
              <a:ext cx="2336832" cy="830997"/>
            </a:xfrm>
            <a:prstGeom prst="rect">
              <a:avLst/>
            </a:prstGeom>
            <a:grpFill/>
            <a:ln w="25400">
              <a:solidFill>
                <a:schemeClr val="accent1">
                  <a:shade val="95000"/>
                  <a:satMod val="105000"/>
                </a:schemeClr>
              </a:solidFill>
            </a:ln>
          </p:spPr>
          <p:txBody>
            <a:bodyPr wrap="square" rtlCol="0">
              <a:spAutoFit/>
            </a:bodyPr>
            <a:lstStyle/>
            <a:p>
              <a:pPr algn="ctr"/>
              <a:r>
                <a:rPr lang="fr-FR" sz="1200" dirty="0" smtClean="0"/>
                <a:t>« value »</a:t>
              </a:r>
            </a:p>
            <a:p>
              <a:pPr>
                <a:buFontTx/>
                <a:buChar char="-"/>
              </a:pPr>
              <a:r>
                <a:rPr lang="fr-FR" sz="1200" dirty="0" smtClean="0"/>
                <a:t>Couleur: 	- couleur</a:t>
              </a:r>
            </a:p>
            <a:p>
              <a:pPr>
                <a:buFontTx/>
                <a:buChar char="-"/>
              </a:pPr>
              <a:r>
                <a:rPr lang="fr-FR" sz="1200" dirty="0" smtClean="0"/>
                <a:t>Aspect:  	- chromé</a:t>
              </a:r>
            </a:p>
            <a:p>
              <a:pPr lvl="2">
                <a:buFontTx/>
                <a:buChar char="-"/>
              </a:pPr>
              <a:r>
                <a:rPr lang="fr-FR" sz="1200" dirty="0" smtClean="0"/>
                <a:t> vieilli</a:t>
              </a:r>
            </a:p>
          </p:txBody>
        </p:sp>
        <p:sp>
          <p:nvSpPr>
            <p:cNvPr id="8" name="ZoneTexte 7"/>
            <p:cNvSpPr txBox="1"/>
            <p:nvPr/>
          </p:nvSpPr>
          <p:spPr>
            <a:xfrm>
              <a:off x="3403584" y="4853007"/>
              <a:ext cx="2336832" cy="1569660"/>
            </a:xfrm>
            <a:prstGeom prst="rect">
              <a:avLst/>
            </a:prstGeom>
            <a:grpFill/>
            <a:ln w="25400">
              <a:solidFill>
                <a:schemeClr val="accent1">
                  <a:shade val="95000"/>
                  <a:satMod val="105000"/>
                </a:schemeClr>
              </a:solidFill>
            </a:ln>
          </p:spPr>
          <p:txBody>
            <a:bodyPr wrap="square" rtlCol="0">
              <a:spAutoFit/>
            </a:bodyPr>
            <a:lstStyle/>
            <a:p>
              <a:r>
                <a:rPr lang="fr-FR" sz="1200" dirty="0" smtClean="0"/>
                <a:t>Installer</a:t>
              </a:r>
            </a:p>
            <a:p>
              <a:r>
                <a:rPr lang="fr-FR" sz="1200" dirty="0" smtClean="0"/>
                <a:t>Brancher</a:t>
              </a:r>
            </a:p>
            <a:p>
              <a:r>
                <a:rPr lang="fr-FR" sz="1200" dirty="0" smtClean="0"/>
                <a:t>Régler</a:t>
              </a:r>
            </a:p>
            <a:p>
              <a:r>
                <a:rPr lang="fr-FR" sz="1200" dirty="0" smtClean="0"/>
                <a:t>Allumer le spot</a:t>
              </a:r>
            </a:p>
            <a:p>
              <a:r>
                <a:rPr lang="fr-FR" sz="1200" dirty="0" smtClean="0"/>
                <a:t>Eteindre le spot</a:t>
              </a:r>
            </a:p>
            <a:p>
              <a:r>
                <a:rPr lang="fr-FR" sz="1200" dirty="0" smtClean="0"/>
                <a:t>Débrancher</a:t>
              </a:r>
            </a:p>
            <a:p>
              <a:r>
                <a:rPr lang="fr-FR" sz="1200" dirty="0" smtClean="0"/>
                <a:t>Maintenir</a:t>
              </a:r>
            </a:p>
            <a:p>
              <a:r>
                <a:rPr lang="fr-FR" sz="1200" dirty="0" smtClean="0"/>
                <a:t>Recycler</a:t>
              </a:r>
            </a:p>
          </p:txBody>
        </p:sp>
      </p:grpSp>
      <p:grpSp>
        <p:nvGrpSpPr>
          <p:cNvPr id="43" name="Groupe 42"/>
          <p:cNvGrpSpPr/>
          <p:nvPr/>
        </p:nvGrpSpPr>
        <p:grpSpPr>
          <a:xfrm>
            <a:off x="5643570" y="3940181"/>
            <a:ext cx="1679598" cy="1812647"/>
            <a:chOff x="5643570" y="3940181"/>
            <a:chExt cx="1679598" cy="1812647"/>
          </a:xfrm>
        </p:grpSpPr>
        <p:sp>
          <p:nvSpPr>
            <p:cNvPr id="23" name="Organigramme : Décision 22"/>
            <p:cNvSpPr/>
            <p:nvPr/>
          </p:nvSpPr>
          <p:spPr>
            <a:xfrm rot="16200000" flipV="1">
              <a:off x="6379393" y="3994951"/>
              <a:ext cx="255591" cy="146052"/>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5643570" y="4633929"/>
              <a:ext cx="1643085" cy="646331"/>
            </a:xfrm>
            <a:prstGeom prst="rect">
              <a:avLst/>
            </a:prstGeom>
            <a:noFill/>
            <a:ln w="25400">
              <a:solidFill>
                <a:schemeClr val="accent1">
                  <a:shade val="95000"/>
                  <a:satMod val="105000"/>
                </a:schemeClr>
              </a:solidFill>
            </a:ln>
          </p:spPr>
          <p:txBody>
            <a:bodyPr wrap="square" rtlCol="0">
              <a:spAutoFit/>
            </a:bodyPr>
            <a:lstStyle/>
            <a:p>
              <a:pPr algn="ctr"/>
              <a:r>
                <a:rPr lang="fr-FR" sz="1200" dirty="0" smtClean="0"/>
                <a:t>« </a:t>
              </a:r>
              <a:r>
                <a:rPr lang="fr-FR" sz="1200" dirty="0" err="1" smtClean="0"/>
                <a:t>external</a:t>
              </a:r>
              <a:r>
                <a:rPr lang="fr-FR" sz="1200" dirty="0" smtClean="0"/>
                <a:t> »</a:t>
              </a:r>
            </a:p>
            <a:p>
              <a:pPr algn="ctr"/>
              <a:r>
                <a:rPr lang="fr-FR" sz="1200" dirty="0" smtClean="0"/>
                <a:t>Accumulateurs de la télécommande</a:t>
              </a:r>
              <a:endParaRPr lang="fr-FR" sz="1200" dirty="0"/>
            </a:p>
          </p:txBody>
        </p:sp>
        <p:sp>
          <p:nvSpPr>
            <p:cNvPr id="26" name="ZoneTexte 25"/>
            <p:cNvSpPr txBox="1"/>
            <p:nvPr/>
          </p:nvSpPr>
          <p:spPr>
            <a:xfrm>
              <a:off x="5643570" y="5291163"/>
              <a:ext cx="1643085" cy="461665"/>
            </a:xfrm>
            <a:prstGeom prst="rect">
              <a:avLst/>
            </a:prstGeom>
            <a:noFill/>
            <a:ln w="25400">
              <a:solidFill>
                <a:schemeClr val="accent1">
                  <a:shade val="95000"/>
                  <a:satMod val="105000"/>
                </a:schemeClr>
              </a:solidFill>
            </a:ln>
          </p:spPr>
          <p:txBody>
            <a:bodyPr wrap="square" rtlCol="0">
              <a:spAutoFit/>
            </a:bodyPr>
            <a:lstStyle/>
            <a:p>
              <a:pPr algn="ctr"/>
              <a:r>
                <a:rPr lang="fr-FR" sz="1200" dirty="0" smtClean="0"/>
                <a:t>« value »</a:t>
              </a:r>
            </a:p>
            <a:p>
              <a:r>
                <a:rPr lang="fr-FR" sz="1200" dirty="0" smtClean="0"/>
                <a:t>Tension = 1,2 V</a:t>
              </a:r>
              <a:endParaRPr lang="fr-FR" sz="1200" dirty="0"/>
            </a:p>
          </p:txBody>
        </p:sp>
        <p:cxnSp>
          <p:nvCxnSpPr>
            <p:cNvPr id="27" name="Connecteur droit 26"/>
            <p:cNvCxnSpPr>
              <a:stCxn id="23" idx="1"/>
            </p:cNvCxnSpPr>
            <p:nvPr/>
          </p:nvCxnSpPr>
          <p:spPr>
            <a:xfrm rot="5400000">
              <a:off x="6264291" y="4414851"/>
              <a:ext cx="438156"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665934" y="4341825"/>
              <a:ext cx="657234" cy="276999"/>
            </a:xfrm>
            <a:prstGeom prst="rect">
              <a:avLst/>
            </a:prstGeom>
            <a:noFill/>
          </p:spPr>
          <p:txBody>
            <a:bodyPr wrap="square" rtlCol="0">
              <a:spAutoFit/>
            </a:bodyPr>
            <a:lstStyle/>
            <a:p>
              <a:r>
                <a:rPr lang="fr-FR" sz="1200" dirty="0" smtClean="0"/>
                <a:t>0…*</a:t>
              </a:r>
              <a:endParaRPr lang="fr-FR" sz="1200" dirty="0"/>
            </a:p>
          </p:txBody>
        </p:sp>
      </p:grpSp>
      <p:grpSp>
        <p:nvGrpSpPr>
          <p:cNvPr id="46" name="Groupe 45"/>
          <p:cNvGrpSpPr/>
          <p:nvPr/>
        </p:nvGrpSpPr>
        <p:grpSpPr>
          <a:xfrm>
            <a:off x="6507190" y="4232286"/>
            <a:ext cx="2349524" cy="1196978"/>
            <a:chOff x="6507190" y="4232286"/>
            <a:chExt cx="2349524" cy="1196978"/>
          </a:xfrm>
        </p:grpSpPr>
        <p:sp>
          <p:nvSpPr>
            <p:cNvPr id="29" name="Arrondir un rectangle à un seul coin 28"/>
            <p:cNvSpPr/>
            <p:nvPr/>
          </p:nvSpPr>
          <p:spPr>
            <a:xfrm>
              <a:off x="7542246" y="4232286"/>
              <a:ext cx="1314468" cy="1196978"/>
            </a:xfrm>
            <a:prstGeom prst="round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 </a:t>
              </a:r>
              <a:r>
                <a:rPr lang="fr-FR" sz="1200" dirty="0" err="1" smtClean="0">
                  <a:solidFill>
                    <a:schemeClr val="tx1"/>
                  </a:solidFill>
                </a:rPr>
                <a:t>Rationale</a:t>
              </a:r>
              <a:r>
                <a:rPr lang="fr-FR" sz="1200" dirty="0" smtClean="0">
                  <a:solidFill>
                    <a:schemeClr val="tx1"/>
                  </a:solidFill>
                </a:rPr>
                <a:t> »</a:t>
              </a:r>
            </a:p>
            <a:p>
              <a:r>
                <a:rPr lang="fr-FR" sz="1200" dirty="0" smtClean="0">
                  <a:solidFill>
                    <a:schemeClr val="tx1"/>
                  </a:solidFill>
                </a:rPr>
                <a:t>Solution retenue dans le cadre du développement durable.</a:t>
              </a:r>
              <a:endParaRPr lang="fr-FR" sz="1200" dirty="0">
                <a:solidFill>
                  <a:schemeClr val="tx1"/>
                </a:solidFill>
              </a:endParaRPr>
            </a:p>
          </p:txBody>
        </p:sp>
        <p:cxnSp>
          <p:nvCxnSpPr>
            <p:cNvPr id="30" name="Connecteur droit 29"/>
            <p:cNvCxnSpPr/>
            <p:nvPr/>
          </p:nvCxnSpPr>
          <p:spPr>
            <a:xfrm rot="10800000">
              <a:off x="6507190" y="4305313"/>
              <a:ext cx="1058877" cy="10953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45" name="ZoneTexte 44"/>
          <p:cNvSpPr txBox="1"/>
          <p:nvPr/>
        </p:nvSpPr>
        <p:spPr>
          <a:xfrm>
            <a:off x="357158" y="500042"/>
            <a:ext cx="8286808" cy="338554"/>
          </a:xfrm>
          <a:prstGeom prst="rect">
            <a:avLst/>
          </a:prstGeom>
          <a:noFill/>
        </p:spPr>
        <p:txBody>
          <a:bodyPr wrap="square" rtlCol="0">
            <a:spAutoFit/>
          </a:bodyPr>
          <a:lstStyle/>
          <a:p>
            <a:r>
              <a:rPr lang="fr-FR" sz="1600" dirty="0" smtClean="0"/>
              <a:t>…ainsi que ses </a:t>
            </a:r>
            <a:r>
              <a:rPr lang="fr-FR" sz="1600" dirty="0" smtClean="0">
                <a:solidFill>
                  <a:srgbClr val="0070C0"/>
                </a:solidFill>
              </a:rPr>
              <a:t>composants</a:t>
            </a:r>
            <a:r>
              <a:rPr lang="fr-FR" sz="1600" dirty="0" smtClean="0"/>
              <a:t> avec leurs caractéristiques. </a:t>
            </a:r>
            <a:endParaRPr lang="fr-FR" sz="1600" dirty="0"/>
          </a:p>
        </p:txBody>
      </p:sp>
      <p:grpSp>
        <p:nvGrpSpPr>
          <p:cNvPr id="53" name="Groupe 52"/>
          <p:cNvGrpSpPr/>
          <p:nvPr/>
        </p:nvGrpSpPr>
        <p:grpSpPr>
          <a:xfrm>
            <a:off x="3586149" y="2643182"/>
            <a:ext cx="1716111" cy="1537486"/>
            <a:chOff x="3586149" y="2643182"/>
            <a:chExt cx="1716111" cy="1537486"/>
          </a:xfrm>
        </p:grpSpPr>
        <p:sp>
          <p:nvSpPr>
            <p:cNvPr id="2" name="Organigramme : Décision 1"/>
            <p:cNvSpPr/>
            <p:nvPr/>
          </p:nvSpPr>
          <p:spPr>
            <a:xfrm flipV="1">
              <a:off x="5046669" y="2643182"/>
              <a:ext cx="255591" cy="146052"/>
            </a:xfrm>
            <a:prstGeom prst="flowChartDecisi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3586149" y="3136896"/>
              <a:ext cx="1643085" cy="461665"/>
            </a:xfrm>
            <a:prstGeom prst="rect">
              <a:avLst/>
            </a:prstGeom>
            <a:noFill/>
            <a:ln w="25400">
              <a:solidFill>
                <a:schemeClr val="accent1">
                  <a:shade val="95000"/>
                  <a:satMod val="105000"/>
                </a:schemeClr>
              </a:solidFill>
            </a:ln>
          </p:spPr>
          <p:txBody>
            <a:bodyPr wrap="square" rtlCol="0">
              <a:spAutoFit/>
            </a:bodyPr>
            <a:lstStyle/>
            <a:p>
              <a:pPr algn="ctr"/>
              <a:r>
                <a:rPr lang="fr-FR" sz="1200" b="1" dirty="0" smtClean="0">
                  <a:solidFill>
                    <a:srgbClr val="0070C0"/>
                  </a:solidFill>
                </a:rPr>
                <a:t>« Block»</a:t>
              </a:r>
            </a:p>
            <a:p>
              <a:pPr algn="ctr"/>
              <a:r>
                <a:rPr lang="fr-FR" sz="1200" b="1" dirty="0" smtClean="0">
                  <a:solidFill>
                    <a:srgbClr val="0070C0"/>
                  </a:solidFill>
                </a:rPr>
                <a:t>Axe azimut</a:t>
              </a:r>
              <a:endParaRPr lang="fr-FR" sz="1200" b="1" dirty="0">
                <a:solidFill>
                  <a:srgbClr val="0070C0"/>
                </a:solidFill>
              </a:endParaRPr>
            </a:p>
          </p:txBody>
        </p:sp>
        <p:sp>
          <p:nvSpPr>
            <p:cNvPr id="35" name="ZoneTexte 34"/>
            <p:cNvSpPr txBox="1"/>
            <p:nvPr/>
          </p:nvSpPr>
          <p:spPr>
            <a:xfrm>
              <a:off x="3586149" y="3611565"/>
              <a:ext cx="1643085" cy="276999"/>
            </a:xfrm>
            <a:prstGeom prst="rect">
              <a:avLst/>
            </a:prstGeom>
            <a:noFill/>
            <a:ln w="25400">
              <a:solidFill>
                <a:schemeClr val="accent1">
                  <a:shade val="95000"/>
                  <a:satMod val="105000"/>
                </a:schemeClr>
              </a:solidFill>
            </a:ln>
          </p:spPr>
          <p:txBody>
            <a:bodyPr wrap="square" rtlCol="0">
              <a:spAutoFit/>
            </a:bodyPr>
            <a:lstStyle/>
            <a:p>
              <a:pPr algn="ctr"/>
              <a:r>
                <a:rPr lang="fr-FR" sz="1200" dirty="0" smtClean="0">
                  <a:solidFill>
                    <a:srgbClr val="0070C0"/>
                  </a:solidFill>
                </a:rPr>
                <a:t>parts</a:t>
              </a:r>
              <a:endParaRPr lang="fr-FR" sz="1200" dirty="0">
                <a:solidFill>
                  <a:srgbClr val="0070C0"/>
                </a:solidFill>
              </a:endParaRPr>
            </a:p>
          </p:txBody>
        </p:sp>
        <p:sp>
          <p:nvSpPr>
            <p:cNvPr id="36" name="ZoneTexte 35"/>
            <p:cNvSpPr txBox="1"/>
            <p:nvPr/>
          </p:nvSpPr>
          <p:spPr>
            <a:xfrm>
              <a:off x="3586149" y="3903669"/>
              <a:ext cx="1643085" cy="276999"/>
            </a:xfrm>
            <a:prstGeom prst="rect">
              <a:avLst/>
            </a:prstGeom>
            <a:noFill/>
            <a:ln w="25400">
              <a:solidFill>
                <a:schemeClr val="accent1">
                  <a:shade val="95000"/>
                  <a:satMod val="105000"/>
                </a:schemeClr>
              </a:solidFill>
            </a:ln>
          </p:spPr>
          <p:txBody>
            <a:bodyPr wrap="square" rtlCol="0">
              <a:spAutoFit/>
            </a:bodyPr>
            <a:lstStyle/>
            <a:p>
              <a:pPr algn="ctr"/>
              <a:endParaRPr lang="fr-FR" sz="1200" dirty="0"/>
            </a:p>
          </p:txBody>
        </p:sp>
        <p:cxnSp>
          <p:nvCxnSpPr>
            <p:cNvPr id="49" name="Forme 48"/>
            <p:cNvCxnSpPr>
              <a:stCxn id="34" idx="0"/>
              <a:endCxn id="2" idx="1"/>
            </p:cNvCxnSpPr>
            <p:nvPr/>
          </p:nvCxnSpPr>
          <p:spPr>
            <a:xfrm rot="5400000" flipH="1" flipV="1">
              <a:off x="4516836" y="2607064"/>
              <a:ext cx="420688" cy="638977"/>
            </a:xfrm>
            <a:prstGeom prst="bentConnector2">
              <a:avLst/>
            </a:prstGeom>
          </p:spPr>
          <p:style>
            <a:lnRef idx="1">
              <a:schemeClr val="accent1"/>
            </a:lnRef>
            <a:fillRef idx="0">
              <a:schemeClr val="accent1"/>
            </a:fillRef>
            <a:effectRef idx="0">
              <a:schemeClr val="accent1"/>
            </a:effectRef>
            <a:fontRef idx="minor">
              <a:schemeClr val="tx1"/>
            </a:fontRef>
          </p:style>
        </p:cxnSp>
      </p:grpSp>
      <p:grpSp>
        <p:nvGrpSpPr>
          <p:cNvPr id="52" name="Groupe 51"/>
          <p:cNvGrpSpPr/>
          <p:nvPr/>
        </p:nvGrpSpPr>
        <p:grpSpPr>
          <a:xfrm>
            <a:off x="701622" y="3100382"/>
            <a:ext cx="2227294" cy="2757510"/>
            <a:chOff x="701622" y="3100382"/>
            <a:chExt cx="2227294" cy="2757510"/>
          </a:xfrm>
        </p:grpSpPr>
        <p:cxnSp>
          <p:nvCxnSpPr>
            <p:cNvPr id="19" name="Connecteur droit 18"/>
            <p:cNvCxnSpPr/>
            <p:nvPr/>
          </p:nvCxnSpPr>
          <p:spPr>
            <a:xfrm rot="5400000">
              <a:off x="1596191" y="3556002"/>
              <a:ext cx="401643"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701623" y="3757617"/>
              <a:ext cx="2227293" cy="461665"/>
            </a:xfrm>
            <a:prstGeom prst="rect">
              <a:avLst/>
            </a:prstGeom>
            <a:solidFill>
              <a:schemeClr val="bg1">
                <a:lumMod val="85000"/>
              </a:schemeClr>
            </a:solidFill>
            <a:ln w="25400">
              <a:solidFill>
                <a:schemeClr val="accent1">
                  <a:shade val="95000"/>
                  <a:satMod val="105000"/>
                </a:schemeClr>
              </a:solidFill>
            </a:ln>
          </p:spPr>
          <p:txBody>
            <a:bodyPr wrap="square" rtlCol="0">
              <a:spAutoFit/>
            </a:bodyPr>
            <a:lstStyle/>
            <a:p>
              <a:pPr algn="ctr"/>
              <a:r>
                <a:rPr lang="fr-FR" sz="1200" b="1" dirty="0" smtClean="0">
                  <a:solidFill>
                    <a:srgbClr val="0070C0"/>
                  </a:solidFill>
                </a:rPr>
                <a:t>« block »</a:t>
              </a:r>
            </a:p>
            <a:p>
              <a:pPr algn="ctr"/>
              <a:r>
                <a:rPr lang="fr-FR" sz="1200" b="1" dirty="0" smtClean="0">
                  <a:solidFill>
                    <a:srgbClr val="0070C0"/>
                  </a:solidFill>
                </a:rPr>
                <a:t>Moteur </a:t>
              </a:r>
              <a:endParaRPr lang="fr-FR" sz="1200" b="1" dirty="0">
                <a:solidFill>
                  <a:srgbClr val="0070C0"/>
                </a:solidFill>
              </a:endParaRPr>
            </a:p>
          </p:txBody>
        </p:sp>
        <p:sp>
          <p:nvSpPr>
            <p:cNvPr id="22" name="ZoneTexte 21"/>
            <p:cNvSpPr txBox="1"/>
            <p:nvPr/>
          </p:nvSpPr>
          <p:spPr>
            <a:xfrm>
              <a:off x="701622" y="4231493"/>
              <a:ext cx="2227294" cy="1626399"/>
            </a:xfrm>
            <a:prstGeom prst="rect">
              <a:avLst/>
            </a:prstGeom>
            <a:solidFill>
              <a:schemeClr val="bg1">
                <a:lumMod val="85000"/>
              </a:schemeClr>
            </a:solidFill>
            <a:ln w="25400">
              <a:solidFill>
                <a:schemeClr val="accent1">
                  <a:shade val="95000"/>
                  <a:satMod val="105000"/>
                </a:schemeClr>
              </a:solidFill>
            </a:ln>
          </p:spPr>
          <p:txBody>
            <a:bodyPr wrap="square" rtlCol="0">
              <a:spAutoFit/>
            </a:bodyPr>
            <a:lstStyle/>
            <a:p>
              <a:pPr algn="ctr"/>
              <a:r>
                <a:rPr lang="fr-FR" sz="1200" dirty="0" smtClean="0">
                  <a:solidFill>
                    <a:srgbClr val="0070C0"/>
                  </a:solidFill>
                </a:rPr>
                <a:t>« value »</a:t>
              </a:r>
            </a:p>
            <a:p>
              <a:r>
                <a:rPr lang="fr-FR" sz="1200" dirty="0" smtClean="0">
                  <a:solidFill>
                    <a:srgbClr val="0070C0"/>
                  </a:solidFill>
                </a:rPr>
                <a:t>tension    =…V</a:t>
              </a:r>
            </a:p>
            <a:p>
              <a:r>
                <a:rPr lang="fr-FR" sz="1200" dirty="0" smtClean="0">
                  <a:solidFill>
                    <a:srgbClr val="0070C0"/>
                  </a:solidFill>
                </a:rPr>
                <a:t>Puissance =…W</a:t>
              </a:r>
            </a:p>
            <a:p>
              <a:r>
                <a:rPr lang="fr-FR" sz="1200" dirty="0" smtClean="0">
                  <a:solidFill>
                    <a:srgbClr val="0070C0"/>
                  </a:solidFill>
                </a:rPr>
                <a:t>Fréquence de rotation= … tr/min</a:t>
              </a:r>
            </a:p>
            <a:p>
              <a:r>
                <a:rPr lang="fr-FR" sz="1200" dirty="0" smtClean="0">
                  <a:solidFill>
                    <a:srgbClr val="0070C0"/>
                  </a:solidFill>
                </a:rPr>
                <a:t>Couple statique = … </a:t>
              </a:r>
              <a:r>
                <a:rPr lang="fr-FR" sz="1200" dirty="0" err="1" smtClean="0">
                  <a:solidFill>
                    <a:srgbClr val="0070C0"/>
                  </a:solidFill>
                </a:rPr>
                <a:t>mN.m</a:t>
              </a:r>
              <a:endParaRPr lang="fr-FR" sz="1200" dirty="0" smtClean="0">
                <a:solidFill>
                  <a:srgbClr val="0070C0"/>
                </a:solidFill>
              </a:endParaRPr>
            </a:p>
            <a:p>
              <a:r>
                <a:rPr lang="fr-FR" sz="1200" dirty="0" smtClean="0">
                  <a:solidFill>
                    <a:srgbClr val="0070C0"/>
                  </a:solidFill>
                </a:rPr>
                <a:t>Couple maxi = … </a:t>
              </a:r>
              <a:r>
                <a:rPr lang="fr-FR" sz="1200" dirty="0" err="1" smtClean="0">
                  <a:solidFill>
                    <a:srgbClr val="0070C0"/>
                  </a:solidFill>
                </a:rPr>
                <a:t>mN.m</a:t>
              </a:r>
              <a:endParaRPr lang="fr-FR" sz="1200" dirty="0" smtClean="0">
                <a:solidFill>
                  <a:srgbClr val="0070C0"/>
                </a:solidFill>
              </a:endParaRPr>
            </a:p>
          </p:txBody>
        </p:sp>
        <p:sp>
          <p:nvSpPr>
            <p:cNvPr id="13" name="Organigramme : Décision 12"/>
            <p:cNvSpPr/>
            <p:nvPr/>
          </p:nvSpPr>
          <p:spPr>
            <a:xfrm rot="16200000">
              <a:off x="1664475" y="3155152"/>
              <a:ext cx="255591" cy="146052"/>
            </a:xfrm>
            <a:prstGeom prst="flowChartDecisi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4" name="Groupe 53"/>
          <p:cNvGrpSpPr/>
          <p:nvPr/>
        </p:nvGrpSpPr>
        <p:grpSpPr>
          <a:xfrm>
            <a:off x="190439" y="3100382"/>
            <a:ext cx="4783203" cy="3517287"/>
            <a:chOff x="190439" y="3100382"/>
            <a:chExt cx="4783203" cy="3517287"/>
          </a:xfrm>
        </p:grpSpPr>
        <p:cxnSp>
          <p:nvCxnSpPr>
            <p:cNvPr id="37" name="Connecteur droit 36"/>
            <p:cNvCxnSpPr>
              <a:stCxn id="14" idx="1"/>
            </p:cNvCxnSpPr>
            <p:nvPr/>
          </p:nvCxnSpPr>
          <p:spPr>
            <a:xfrm rot="5400000">
              <a:off x="2632070" y="3465513"/>
              <a:ext cx="21907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2746350" y="3574930"/>
              <a:ext cx="511182" cy="1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rot="5400000">
              <a:off x="1961321" y="4871263"/>
              <a:ext cx="259242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32" idx="1"/>
            </p:cNvCxnSpPr>
            <p:nvPr/>
          </p:nvCxnSpPr>
          <p:spPr>
            <a:xfrm rot="5400000">
              <a:off x="3038455" y="5291163"/>
              <a:ext cx="167959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a:stCxn id="33" idx="1"/>
            </p:cNvCxnSpPr>
            <p:nvPr/>
          </p:nvCxnSpPr>
          <p:spPr>
            <a:xfrm rot="5400000">
              <a:off x="3969537" y="5309419"/>
              <a:ext cx="1716111" cy="1"/>
            </a:xfrm>
            <a:prstGeom prst="line">
              <a:avLst/>
            </a:prstGeom>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190439" y="6094449"/>
              <a:ext cx="4783203" cy="523220"/>
            </a:xfrm>
            <a:prstGeom prst="rect">
              <a:avLst/>
            </a:prstGeom>
            <a:solidFill>
              <a:schemeClr val="tx2">
                <a:lumMod val="40000"/>
                <a:lumOff val="60000"/>
              </a:schemeClr>
            </a:solidFill>
            <a:ln>
              <a:solidFill>
                <a:schemeClr val="accent1">
                  <a:shade val="95000"/>
                  <a:satMod val="105000"/>
                </a:schemeClr>
              </a:solidFill>
            </a:ln>
          </p:spPr>
          <p:txBody>
            <a:bodyPr wrap="square" rtlCol="0">
              <a:spAutoFit/>
            </a:bodyPr>
            <a:lstStyle/>
            <a:p>
              <a:r>
                <a:rPr lang="fr-FR" sz="1400" dirty="0" smtClean="0"/>
                <a:t>On fait apparaître ici les différents composants des sous-systèmes.</a:t>
              </a:r>
              <a:endParaRPr lang="fr-FR" sz="1400" dirty="0"/>
            </a:p>
          </p:txBody>
        </p:sp>
        <p:sp>
          <p:nvSpPr>
            <p:cNvPr id="32" name="Organigramme : Décision 31"/>
            <p:cNvSpPr/>
            <p:nvPr/>
          </p:nvSpPr>
          <p:spPr>
            <a:xfrm rot="16200000">
              <a:off x="3750458" y="4250542"/>
              <a:ext cx="255591" cy="146052"/>
            </a:xfrm>
            <a:prstGeom prst="flowChartDecisi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Décision 32"/>
            <p:cNvSpPr/>
            <p:nvPr/>
          </p:nvSpPr>
          <p:spPr>
            <a:xfrm rot="16200000">
              <a:off x="4699796" y="4250542"/>
              <a:ext cx="255591" cy="146052"/>
            </a:xfrm>
            <a:prstGeom prst="flowChartDecisi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Décision 13"/>
            <p:cNvSpPr/>
            <p:nvPr/>
          </p:nvSpPr>
          <p:spPr>
            <a:xfrm rot="16200000">
              <a:off x="2613813" y="3155152"/>
              <a:ext cx="255591" cy="146052"/>
            </a:xfrm>
            <a:prstGeom prst="flowChartDecisi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0" name="Groupe 49"/>
          <p:cNvGrpSpPr/>
          <p:nvPr/>
        </p:nvGrpSpPr>
        <p:grpSpPr>
          <a:xfrm>
            <a:off x="1500166" y="1500174"/>
            <a:ext cx="3756053" cy="1585104"/>
            <a:chOff x="1500166" y="1500174"/>
            <a:chExt cx="3756053" cy="1585104"/>
          </a:xfrm>
        </p:grpSpPr>
        <p:sp>
          <p:nvSpPr>
            <p:cNvPr id="9" name="Organigramme : Décision 8"/>
            <p:cNvSpPr/>
            <p:nvPr/>
          </p:nvSpPr>
          <p:spPr>
            <a:xfrm>
              <a:off x="5000628" y="2428868"/>
              <a:ext cx="255591" cy="146052"/>
            </a:xfrm>
            <a:prstGeom prst="flowChartDecisi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500166" y="2041506"/>
              <a:ext cx="1643085" cy="461665"/>
            </a:xfrm>
            <a:prstGeom prst="rect">
              <a:avLst/>
            </a:prstGeom>
            <a:solidFill>
              <a:schemeClr val="bg1"/>
            </a:solidFill>
            <a:ln w="25400">
              <a:solidFill>
                <a:schemeClr val="accent1">
                  <a:shade val="95000"/>
                  <a:satMod val="105000"/>
                </a:schemeClr>
              </a:solidFill>
            </a:ln>
          </p:spPr>
          <p:txBody>
            <a:bodyPr wrap="square" rtlCol="0">
              <a:spAutoFit/>
            </a:bodyPr>
            <a:lstStyle/>
            <a:p>
              <a:pPr algn="ctr"/>
              <a:r>
                <a:rPr lang="fr-FR" sz="1200" b="1" dirty="0" smtClean="0">
                  <a:solidFill>
                    <a:srgbClr val="0070C0"/>
                  </a:solidFill>
                </a:rPr>
                <a:t>« Block»</a:t>
              </a:r>
            </a:p>
            <a:p>
              <a:pPr algn="ctr"/>
              <a:r>
                <a:rPr lang="fr-FR" sz="1200" b="1" dirty="0" smtClean="0">
                  <a:solidFill>
                    <a:srgbClr val="0070C0"/>
                  </a:solidFill>
                </a:rPr>
                <a:t>Axe élévation</a:t>
              </a:r>
              <a:endParaRPr lang="fr-FR" sz="1200" b="1" dirty="0">
                <a:solidFill>
                  <a:srgbClr val="0070C0"/>
                </a:solidFill>
              </a:endParaRPr>
            </a:p>
          </p:txBody>
        </p:sp>
        <p:sp>
          <p:nvSpPr>
            <p:cNvPr id="16" name="ZoneTexte 15"/>
            <p:cNvSpPr txBox="1"/>
            <p:nvPr/>
          </p:nvSpPr>
          <p:spPr>
            <a:xfrm>
              <a:off x="1500166" y="2516175"/>
              <a:ext cx="1643085" cy="276999"/>
            </a:xfrm>
            <a:prstGeom prst="rect">
              <a:avLst/>
            </a:prstGeom>
            <a:solidFill>
              <a:schemeClr val="bg1"/>
            </a:solidFill>
            <a:ln w="25400">
              <a:solidFill>
                <a:schemeClr val="accent1">
                  <a:shade val="95000"/>
                  <a:satMod val="105000"/>
                </a:schemeClr>
              </a:solidFill>
            </a:ln>
          </p:spPr>
          <p:txBody>
            <a:bodyPr wrap="square" rtlCol="0">
              <a:spAutoFit/>
            </a:bodyPr>
            <a:lstStyle/>
            <a:p>
              <a:pPr algn="ctr"/>
              <a:r>
                <a:rPr lang="fr-FR" sz="1200" dirty="0" smtClean="0">
                  <a:solidFill>
                    <a:srgbClr val="0070C0"/>
                  </a:solidFill>
                </a:rPr>
                <a:t>parts</a:t>
              </a:r>
              <a:endParaRPr lang="fr-FR" sz="1200" dirty="0">
                <a:solidFill>
                  <a:srgbClr val="0070C0"/>
                </a:solidFill>
              </a:endParaRPr>
            </a:p>
          </p:txBody>
        </p:sp>
        <p:sp>
          <p:nvSpPr>
            <p:cNvPr id="17" name="ZoneTexte 16"/>
            <p:cNvSpPr txBox="1"/>
            <p:nvPr/>
          </p:nvSpPr>
          <p:spPr>
            <a:xfrm>
              <a:off x="1500166" y="2808279"/>
              <a:ext cx="1643085" cy="276999"/>
            </a:xfrm>
            <a:prstGeom prst="rect">
              <a:avLst/>
            </a:prstGeom>
            <a:solidFill>
              <a:schemeClr val="bg1"/>
            </a:solidFill>
            <a:ln w="25400">
              <a:solidFill>
                <a:schemeClr val="accent1">
                  <a:shade val="95000"/>
                  <a:satMod val="105000"/>
                </a:schemeClr>
              </a:solidFill>
            </a:ln>
          </p:spPr>
          <p:txBody>
            <a:bodyPr wrap="square" rtlCol="0">
              <a:spAutoFit/>
            </a:bodyPr>
            <a:lstStyle/>
            <a:p>
              <a:pPr algn="ctr"/>
              <a:endParaRPr lang="fr-FR" sz="1200" dirty="0"/>
            </a:p>
          </p:txBody>
        </p:sp>
        <p:cxnSp>
          <p:nvCxnSpPr>
            <p:cNvPr id="51" name="Connecteur en angle 50"/>
            <p:cNvCxnSpPr>
              <a:stCxn id="9" idx="1"/>
            </p:cNvCxnSpPr>
            <p:nvPr/>
          </p:nvCxnSpPr>
          <p:spPr>
            <a:xfrm rot="10800000">
              <a:off x="3143240" y="1500174"/>
              <a:ext cx="1857388" cy="100172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6" name="Forme 55"/>
            <p:cNvCxnSpPr>
              <a:stCxn id="15" idx="0"/>
            </p:cNvCxnSpPr>
            <p:nvPr/>
          </p:nvCxnSpPr>
          <p:spPr>
            <a:xfrm rot="5400000" flipH="1" flipV="1">
              <a:off x="2459437" y="1362446"/>
              <a:ext cx="541332" cy="816789"/>
            </a:xfrm>
            <a:prstGeom prst="bentConnector2">
              <a:avLst/>
            </a:prstGeom>
          </p:spPr>
          <p:style>
            <a:lnRef idx="1">
              <a:schemeClr val="accent1"/>
            </a:lnRef>
            <a:fillRef idx="0">
              <a:schemeClr val="accent1"/>
            </a:fillRef>
            <a:effectRef idx="0">
              <a:schemeClr val="accent1"/>
            </a:effectRef>
            <a:fontRef idx="minor">
              <a:schemeClr val="tx1"/>
            </a:fontRef>
          </p:style>
        </p:cxnSp>
      </p:grpSp>
      <p:pic>
        <p:nvPicPr>
          <p:cNvPr id="47"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0.12309 0.34584 L -3.61111E-6 -4.07407E-6 " pathEditMode="relative" rAng="0" ptsTypes="AA">
                                      <p:cBhvr>
                                        <p:cTn id="6" dur="2000" fill="hold"/>
                                        <p:tgtEl>
                                          <p:spTgt spid="5"/>
                                        </p:tgtEl>
                                        <p:attrNameLst>
                                          <p:attrName>ppt_x</p:attrName>
                                          <p:attrName>ppt_y</p:attrName>
                                        </p:attrNameLst>
                                      </p:cBhvr>
                                      <p:rCtr x="-6200" y="-17300"/>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dissolve">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dissolve">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dissolve">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dissolv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dissolve">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1972" y="897147"/>
            <a:ext cx="8643236" cy="5960853"/>
          </a:xfrm>
          <a:prstGeom prst="rect">
            <a:avLst/>
          </a:prstGeom>
          <a:noFill/>
          <a:ln w="9525">
            <a:noFill/>
            <a:miter lim="800000"/>
            <a:headEnd/>
            <a:tailEnd/>
          </a:ln>
        </p:spPr>
      </p:pic>
      <p:sp>
        <p:nvSpPr>
          <p:cNvPr id="22" name="ZoneTexte 21"/>
          <p:cNvSpPr txBox="1"/>
          <p:nvPr/>
        </p:nvSpPr>
        <p:spPr>
          <a:xfrm>
            <a:off x="343777" y="0"/>
            <a:ext cx="8352928" cy="830997"/>
          </a:xfrm>
          <a:prstGeom prst="rect">
            <a:avLst/>
          </a:prstGeom>
          <a:solidFill>
            <a:schemeClr val="accent6">
              <a:lumMod val="40000"/>
              <a:lumOff val="60000"/>
            </a:schemeClr>
          </a:solidFill>
        </p:spPr>
        <p:txBody>
          <a:bodyPr wrap="square" rtlCol="0">
            <a:spAutoFit/>
          </a:bodyPr>
          <a:lstStyle/>
          <a:p>
            <a:r>
              <a:rPr lang="fr-FR" sz="2400" dirty="0" smtClean="0"/>
              <a:t>Diagramme de définition de bloc (</a:t>
            </a:r>
            <a:r>
              <a:rPr lang="fr-FR" sz="2400" dirty="0" err="1" smtClean="0"/>
              <a:t>bdd</a:t>
            </a:r>
            <a:r>
              <a:rPr lang="fr-FR" sz="2400" dirty="0" smtClean="0"/>
              <a:t>) </a:t>
            </a:r>
          </a:p>
          <a:p>
            <a:r>
              <a:rPr lang="fr-FR" sz="2400" dirty="0" smtClean="0"/>
              <a:t>du système d’éclairage DMX étudié en ET</a:t>
            </a:r>
            <a:endParaRPr lang="fr-FR" sz="2400" dirty="0"/>
          </a:p>
        </p:txBody>
      </p:sp>
      <p:pic>
        <p:nvPicPr>
          <p:cNvPr id="24" name="Picture 2" descr="Afficher l'image en taille réelle">
            <a:hlinkClick r:id="rId3"/>
          </p:cNvPr>
          <p:cNvPicPr>
            <a:picLocks noChangeAspect="1" noChangeArrowheads="1"/>
          </p:cNvPicPr>
          <p:nvPr/>
        </p:nvPicPr>
        <p:blipFill>
          <a:blip r:embed="rId4" cstate="print"/>
          <a:srcRect/>
          <a:stretch>
            <a:fillRect/>
          </a:stretch>
        </p:blipFill>
        <p:spPr bwMode="auto">
          <a:xfrm>
            <a:off x="8169403" y="0"/>
            <a:ext cx="666750" cy="6953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à coins arrondis 22"/>
          <p:cNvSpPr/>
          <p:nvPr/>
        </p:nvSpPr>
        <p:spPr>
          <a:xfrm>
            <a:off x="323528" y="1196752"/>
            <a:ext cx="8568952" cy="52565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7" name="Rectangle à coins arrondis 16"/>
          <p:cNvSpPr/>
          <p:nvPr/>
        </p:nvSpPr>
        <p:spPr>
          <a:xfrm>
            <a:off x="3851920" y="2564904"/>
            <a:ext cx="4896544" cy="3744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6" name="Rectangle à coins arrondis 15"/>
          <p:cNvSpPr/>
          <p:nvPr/>
        </p:nvSpPr>
        <p:spPr>
          <a:xfrm>
            <a:off x="539552" y="2636912"/>
            <a:ext cx="3168352" cy="3672408"/>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endParaRPr lang="fr-FR" dirty="0"/>
          </a:p>
        </p:txBody>
      </p:sp>
      <p:sp>
        <p:nvSpPr>
          <p:cNvPr id="2" name="Rectangle à coins arrondis 1"/>
          <p:cNvSpPr/>
          <p:nvPr/>
        </p:nvSpPr>
        <p:spPr>
          <a:xfrm>
            <a:off x="683568"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d’activité</a:t>
            </a:r>
          </a:p>
        </p:txBody>
      </p:sp>
      <p:sp>
        <p:nvSpPr>
          <p:cNvPr id="3" name="Rectangle à coins arrondis 2"/>
          <p:cNvSpPr/>
          <p:nvPr/>
        </p:nvSpPr>
        <p:spPr>
          <a:xfrm>
            <a:off x="2195736"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d’état</a:t>
            </a:r>
            <a:endParaRPr lang="fr-FR" sz="1400" dirty="0"/>
          </a:p>
        </p:txBody>
      </p:sp>
      <p:sp>
        <p:nvSpPr>
          <p:cNvPr id="4" name="Rectangle à coins arrondis 3"/>
          <p:cNvSpPr/>
          <p:nvPr/>
        </p:nvSpPr>
        <p:spPr>
          <a:xfrm>
            <a:off x="683568" y="3789040"/>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séquence</a:t>
            </a:r>
          </a:p>
        </p:txBody>
      </p:sp>
      <p:sp>
        <p:nvSpPr>
          <p:cNvPr id="5" name="Rectangle à coins arrondis 4"/>
          <p:cNvSpPr/>
          <p:nvPr/>
        </p:nvSpPr>
        <p:spPr>
          <a:xfrm>
            <a:off x="2195736" y="3789040"/>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cas d’utilisation</a:t>
            </a:r>
            <a:endParaRPr lang="fr-FR" sz="1400" dirty="0"/>
          </a:p>
        </p:txBody>
      </p:sp>
      <p:sp>
        <p:nvSpPr>
          <p:cNvPr id="6" name="Rectangle à coins arrondis 5"/>
          <p:cNvSpPr/>
          <p:nvPr/>
        </p:nvSpPr>
        <p:spPr>
          <a:xfrm>
            <a:off x="3995936"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définition de bloc</a:t>
            </a:r>
            <a:endParaRPr lang="fr-FR" sz="1400" dirty="0"/>
          </a:p>
        </p:txBody>
      </p:sp>
      <p:sp>
        <p:nvSpPr>
          <p:cNvPr id="7" name="Rectangle à coins arrondis 6"/>
          <p:cNvSpPr/>
          <p:nvPr/>
        </p:nvSpPr>
        <p:spPr>
          <a:xfrm>
            <a:off x="5580112" y="2924944"/>
            <a:ext cx="1440160" cy="792088"/>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Diagramme</a:t>
            </a:r>
            <a:b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br>
            <a: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de bloc interne</a:t>
            </a:r>
            <a:endParaRPr lang="fr-FR" sz="1400" dirty="0">
              <a:ln w="18415" cmpd="sng">
                <a:solidFill>
                  <a:srgbClr val="FFFFFF"/>
                </a:solidFill>
                <a:prstDash val="solid"/>
              </a:ln>
              <a:solidFill>
                <a:srgbClr val="FFFFFF"/>
              </a:solidFill>
              <a:effectLst>
                <a:outerShdw blurRad="50800" dist="38100" dir="2700000" algn="tl" rotWithShape="0">
                  <a:prstClr val="black">
                    <a:alpha val="40000"/>
                  </a:prstClr>
                </a:outerShdw>
              </a:effectLst>
            </a:endParaRPr>
          </a:p>
        </p:txBody>
      </p:sp>
      <p:sp>
        <p:nvSpPr>
          <p:cNvPr id="8" name="Rectangle à coins arrondis 7"/>
          <p:cNvSpPr/>
          <p:nvPr/>
        </p:nvSpPr>
        <p:spPr>
          <a:xfrm>
            <a:off x="7164288"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de  package</a:t>
            </a:r>
            <a:endParaRPr lang="fr-FR" sz="1400" dirty="0">
              <a:solidFill>
                <a:schemeClr val="bg1">
                  <a:lumMod val="50000"/>
                </a:schemeClr>
              </a:solidFill>
            </a:endParaRPr>
          </a:p>
        </p:txBody>
      </p:sp>
      <p:sp>
        <p:nvSpPr>
          <p:cNvPr id="9" name="Rectangle à coins arrondis 8"/>
          <p:cNvSpPr/>
          <p:nvPr/>
        </p:nvSpPr>
        <p:spPr>
          <a:xfrm>
            <a:off x="5508104" y="4437112"/>
            <a:ext cx="1584176"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paramétrique</a:t>
            </a:r>
            <a:endParaRPr lang="fr-FR" sz="1400" dirty="0">
              <a:solidFill>
                <a:schemeClr val="bg1">
                  <a:lumMod val="50000"/>
                </a:schemeClr>
              </a:solidFill>
            </a:endParaRPr>
          </a:p>
        </p:txBody>
      </p:sp>
      <p:cxnSp>
        <p:nvCxnSpPr>
          <p:cNvPr id="11" name="Connecteur droit avec flèche 10"/>
          <p:cNvCxnSpPr>
            <a:stCxn id="9" idx="0"/>
            <a:endCxn id="7" idx="2"/>
          </p:cNvCxnSpPr>
          <p:nvPr/>
        </p:nvCxnSpPr>
        <p:spPr>
          <a:xfrm rot="5400000" flipH="1" flipV="1">
            <a:off x="5940152" y="4077072"/>
            <a:ext cx="72008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3000364" y="1500174"/>
            <a:ext cx="1440160" cy="792088"/>
          </a:xfrm>
          <a:prstGeom prst="roundRect">
            <a:avLst/>
          </a:prstGeom>
        </p:spPr>
        <p:style>
          <a:lnRef idx="1">
            <a:schemeClr val="accent2"/>
          </a:lnRef>
          <a:fillRef idx="1001">
            <a:schemeClr val="lt2"/>
          </a:fillRef>
          <a:effectRef idx="1">
            <a:schemeClr val="accent2"/>
          </a:effectRef>
          <a:fontRef idx="minor">
            <a:schemeClr val="dk1"/>
          </a:fontRef>
        </p:style>
        <p:txBody>
          <a:bodyPr rtlCol="0" anchor="ctr"/>
          <a:lstStyle/>
          <a:p>
            <a:pPr algn="ctr"/>
            <a:r>
              <a:rPr lang="fr-FR" sz="1400" dirty="0" smtClean="0"/>
              <a:t>Diagramme</a:t>
            </a:r>
            <a:br>
              <a:rPr lang="fr-FR" sz="1400" dirty="0" smtClean="0"/>
            </a:br>
            <a:r>
              <a:rPr lang="fr-FR" sz="1400" dirty="0" smtClean="0"/>
              <a:t>d’exigence</a:t>
            </a:r>
            <a:endParaRPr lang="fr-FR" sz="1400" dirty="0"/>
          </a:p>
        </p:txBody>
      </p:sp>
      <p:sp>
        <p:nvSpPr>
          <p:cNvPr id="18" name="ZoneTexte 17"/>
          <p:cNvSpPr txBox="1"/>
          <p:nvPr/>
        </p:nvSpPr>
        <p:spPr>
          <a:xfrm>
            <a:off x="971600" y="5445224"/>
            <a:ext cx="2088232" cy="646331"/>
          </a:xfrm>
          <a:prstGeom prst="rect">
            <a:avLst/>
          </a:prstGeom>
          <a:noFill/>
        </p:spPr>
        <p:txBody>
          <a:bodyPr wrap="square" rtlCol="0">
            <a:spAutoFit/>
          </a:bodyPr>
          <a:lstStyle/>
          <a:p>
            <a:pPr algn="ctr"/>
            <a:r>
              <a:rPr lang="fr-FR" dirty="0" smtClean="0"/>
              <a:t>Diagramme comportemental</a:t>
            </a:r>
            <a:endParaRPr lang="fr-FR" dirty="0"/>
          </a:p>
        </p:txBody>
      </p:sp>
      <p:sp>
        <p:nvSpPr>
          <p:cNvPr id="19" name="ZoneTexte 18"/>
          <p:cNvSpPr txBox="1"/>
          <p:nvPr/>
        </p:nvSpPr>
        <p:spPr>
          <a:xfrm>
            <a:off x="5364088" y="5517232"/>
            <a:ext cx="2088232" cy="646331"/>
          </a:xfrm>
          <a:prstGeom prst="rect">
            <a:avLst/>
          </a:prstGeom>
          <a:noFill/>
        </p:spPr>
        <p:txBody>
          <a:bodyPr wrap="square" rtlCol="0">
            <a:spAutoFit/>
          </a:bodyPr>
          <a:lstStyle/>
          <a:p>
            <a:pPr algn="ctr"/>
            <a:r>
              <a:rPr lang="fr-FR" dirty="0" smtClean="0"/>
              <a:t>Diagramme structurel</a:t>
            </a:r>
            <a:endParaRPr lang="fr-FR" dirty="0"/>
          </a:p>
        </p:txBody>
      </p:sp>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Diagramme de bloc interne (</a:t>
            </a:r>
            <a:r>
              <a:rPr lang="fr-FR" sz="2400" dirty="0" err="1" smtClean="0"/>
              <a:t>ibd</a:t>
            </a:r>
            <a:r>
              <a:rPr lang="fr-FR" sz="2400" dirty="0" smtClean="0"/>
              <a:t>)</a:t>
            </a:r>
            <a:endParaRPr lang="fr-FR" sz="2400" dirty="0"/>
          </a:p>
        </p:txBody>
      </p:sp>
      <p:pic>
        <p:nvPicPr>
          <p:cNvPr id="24"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
        <p:nvSpPr>
          <p:cNvPr id="20" name="ZoneTexte 19"/>
          <p:cNvSpPr txBox="1"/>
          <p:nvPr/>
        </p:nvSpPr>
        <p:spPr>
          <a:xfrm>
            <a:off x="1142976" y="928670"/>
            <a:ext cx="2571768" cy="338554"/>
          </a:xfrm>
          <a:prstGeom prst="rect">
            <a:avLst/>
          </a:prstGeom>
          <a:noFill/>
        </p:spPr>
        <p:txBody>
          <a:bodyPr wrap="square" rtlCol="0">
            <a:spAutoFit/>
          </a:bodyPr>
          <a:lstStyle/>
          <a:p>
            <a:r>
              <a:rPr lang="fr-FR" sz="1600" dirty="0" smtClean="0"/>
              <a:t>Frontière d’étude</a:t>
            </a:r>
            <a:endParaRPr lang="fr-FR"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Diagramme de bloc interne (</a:t>
            </a:r>
            <a:r>
              <a:rPr lang="fr-FR" sz="2400" dirty="0" err="1" smtClean="0"/>
              <a:t>ibd</a:t>
            </a:r>
            <a:r>
              <a:rPr lang="fr-FR" sz="2400" dirty="0" smtClean="0"/>
              <a:t>)</a:t>
            </a:r>
            <a:endParaRPr lang="fr-FR" sz="2400" dirty="0"/>
          </a:p>
        </p:txBody>
      </p:sp>
      <p:pic>
        <p:nvPicPr>
          <p:cNvPr id="24"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
        <p:nvSpPr>
          <p:cNvPr id="17" name="ZoneTexte 16"/>
          <p:cNvSpPr txBox="1"/>
          <p:nvPr/>
        </p:nvSpPr>
        <p:spPr>
          <a:xfrm>
            <a:off x="500034" y="928670"/>
            <a:ext cx="7715304" cy="584775"/>
          </a:xfrm>
          <a:prstGeom prst="rect">
            <a:avLst/>
          </a:prstGeom>
          <a:noFill/>
        </p:spPr>
        <p:txBody>
          <a:bodyPr wrap="square" rtlCol="0">
            <a:spAutoFit/>
          </a:bodyPr>
          <a:lstStyle/>
          <a:p>
            <a:r>
              <a:rPr lang="fr-FR" sz="1600" dirty="0" smtClean="0"/>
              <a:t>Le diagramme de bloc interne (</a:t>
            </a:r>
            <a:r>
              <a:rPr lang="fr-FR" sz="1600" dirty="0" err="1" smtClean="0"/>
              <a:t>ibd</a:t>
            </a:r>
            <a:r>
              <a:rPr lang="fr-FR" sz="1600" dirty="0" smtClean="0"/>
              <a:t>) permet de montrer les ports et la nature des flux entre les différents acteurs et le système ainsi que…</a:t>
            </a:r>
          </a:p>
        </p:txBody>
      </p:sp>
      <p:sp>
        <p:nvSpPr>
          <p:cNvPr id="19" name="ZoneTexte 4"/>
          <p:cNvSpPr txBox="1"/>
          <p:nvPr/>
        </p:nvSpPr>
        <p:spPr>
          <a:xfrm>
            <a:off x="3275022" y="2497140"/>
            <a:ext cx="2519397" cy="2246769"/>
          </a:xfrm>
          <a:prstGeom prst="rect">
            <a:avLst/>
          </a:prstGeom>
          <a:solidFill>
            <a:srgbClr val="FFFF00"/>
          </a:solidFill>
          <a:ln w="12700">
            <a:solidFill>
              <a:schemeClr val="tx1"/>
            </a:solidFill>
          </a:ln>
        </p:spPr>
        <p:txBody>
          <a:bodyPr wrap="square" rtlCol="0">
            <a:spAutoFit/>
          </a:bodyPr>
          <a:lstStyle/>
          <a:p>
            <a:pPr algn="ctr"/>
            <a:r>
              <a:rPr lang="fr-FR" sz="1400" dirty="0" smtClean="0"/>
              <a:t>« system »</a:t>
            </a:r>
          </a:p>
          <a:p>
            <a:pPr algn="ctr"/>
            <a:r>
              <a:rPr lang="fr-FR" sz="1400" dirty="0" smtClean="0"/>
              <a:t>: spot lumineux </a:t>
            </a:r>
          </a:p>
          <a:p>
            <a:pPr algn="ctr"/>
            <a:r>
              <a:rPr lang="fr-FR" sz="1400" dirty="0" smtClean="0"/>
              <a:t>motorisé</a:t>
            </a:r>
          </a:p>
          <a:p>
            <a:pPr algn="ctr"/>
            <a:endParaRPr lang="fr-FR" sz="1400" dirty="0" smtClean="0"/>
          </a:p>
          <a:p>
            <a:pPr algn="ctr"/>
            <a:endParaRPr lang="fr-FR" sz="1400" dirty="0" smtClean="0"/>
          </a:p>
          <a:p>
            <a:pPr algn="ctr"/>
            <a:endParaRPr lang="fr-FR" sz="1400" dirty="0" smtClean="0"/>
          </a:p>
          <a:p>
            <a:pPr algn="ctr"/>
            <a:endParaRPr lang="fr-FR" sz="1400" dirty="0" smtClean="0"/>
          </a:p>
          <a:p>
            <a:pPr algn="ctr"/>
            <a:endParaRPr lang="fr-FR" sz="1400" dirty="0" smtClean="0"/>
          </a:p>
          <a:p>
            <a:pPr algn="ctr"/>
            <a:endParaRPr lang="fr-FR" sz="1400" dirty="0" smtClean="0"/>
          </a:p>
          <a:p>
            <a:pPr algn="ctr"/>
            <a:endParaRPr lang="fr-FR" sz="1400" dirty="0"/>
          </a:p>
        </p:txBody>
      </p:sp>
      <p:grpSp>
        <p:nvGrpSpPr>
          <p:cNvPr id="59" name="Groupe 58"/>
          <p:cNvGrpSpPr/>
          <p:nvPr/>
        </p:nvGrpSpPr>
        <p:grpSpPr>
          <a:xfrm>
            <a:off x="719112" y="3000372"/>
            <a:ext cx="2924194" cy="1573895"/>
            <a:chOff x="719112" y="3000372"/>
            <a:chExt cx="2924194" cy="1573895"/>
          </a:xfrm>
        </p:grpSpPr>
        <p:sp>
          <p:nvSpPr>
            <p:cNvPr id="21" name="Rectangle 20"/>
            <p:cNvSpPr/>
            <p:nvPr/>
          </p:nvSpPr>
          <p:spPr>
            <a:xfrm rot="16200000">
              <a:off x="3165483" y="3227401"/>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rot="16200000">
              <a:off x="3165483" y="4140226"/>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719112" y="3592531"/>
              <a:ext cx="1460520" cy="276999"/>
            </a:xfrm>
            <a:prstGeom prst="rect">
              <a:avLst/>
            </a:prstGeom>
            <a:solidFill>
              <a:srgbClr val="FFFF00"/>
            </a:solidFill>
            <a:ln w="12700">
              <a:solidFill>
                <a:schemeClr val="tx1"/>
              </a:solidFill>
            </a:ln>
          </p:spPr>
          <p:txBody>
            <a:bodyPr wrap="square" rtlCol="0">
              <a:spAutoFit/>
            </a:bodyPr>
            <a:lstStyle/>
            <a:p>
              <a:r>
                <a:rPr lang="fr-FR" sz="1200" dirty="0" smtClean="0"/>
                <a:t>:Utilisateur</a:t>
              </a:r>
              <a:endParaRPr lang="fr-FR" sz="1200" dirty="0"/>
            </a:p>
          </p:txBody>
        </p:sp>
        <p:cxnSp>
          <p:nvCxnSpPr>
            <p:cNvPr id="26" name="Connecteur droit 25"/>
            <p:cNvCxnSpPr>
              <a:stCxn id="21" idx="0"/>
            </p:cNvCxnSpPr>
            <p:nvPr/>
          </p:nvCxnSpPr>
          <p:spPr>
            <a:xfrm rot="10800000" flipV="1">
              <a:off x="2179633" y="3355195"/>
              <a:ext cx="985851" cy="237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23" idx="0"/>
            </p:cNvCxnSpPr>
            <p:nvPr/>
          </p:nvCxnSpPr>
          <p:spPr>
            <a:xfrm rot="10800000">
              <a:off x="2179633" y="3848123"/>
              <a:ext cx="985851" cy="419899"/>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1887528" y="3336940"/>
              <a:ext cx="839799" cy="215444"/>
            </a:xfrm>
            <a:prstGeom prst="rect">
              <a:avLst/>
            </a:prstGeom>
            <a:noFill/>
          </p:spPr>
          <p:txBody>
            <a:bodyPr wrap="square" rtlCol="0">
              <a:spAutoFit/>
            </a:bodyPr>
            <a:lstStyle/>
            <a:p>
              <a:r>
                <a:rPr lang="fr-FR" sz="800" dirty="0" smtClean="0"/>
                <a:t>0…*</a:t>
              </a:r>
              <a:endParaRPr lang="fr-FR" sz="800" dirty="0"/>
            </a:p>
          </p:txBody>
        </p:sp>
        <p:sp>
          <p:nvSpPr>
            <p:cNvPr id="29" name="ZoneTexte 28"/>
            <p:cNvSpPr txBox="1"/>
            <p:nvPr/>
          </p:nvSpPr>
          <p:spPr>
            <a:xfrm>
              <a:off x="1887528" y="3921148"/>
              <a:ext cx="839799" cy="215444"/>
            </a:xfrm>
            <a:prstGeom prst="rect">
              <a:avLst/>
            </a:prstGeom>
            <a:noFill/>
          </p:spPr>
          <p:txBody>
            <a:bodyPr wrap="square" rtlCol="0">
              <a:spAutoFit/>
            </a:bodyPr>
            <a:lstStyle/>
            <a:p>
              <a:r>
                <a:rPr lang="fr-FR" sz="800" dirty="0" smtClean="0"/>
                <a:t>0…*</a:t>
              </a:r>
              <a:endParaRPr lang="fr-FR" sz="800" dirty="0"/>
            </a:p>
          </p:txBody>
        </p:sp>
        <p:sp>
          <p:nvSpPr>
            <p:cNvPr id="30" name="ZoneTexte 29"/>
            <p:cNvSpPr txBox="1"/>
            <p:nvPr/>
          </p:nvSpPr>
          <p:spPr>
            <a:xfrm>
              <a:off x="2219299" y="3000372"/>
              <a:ext cx="1424007" cy="261610"/>
            </a:xfrm>
            <a:prstGeom prst="rect">
              <a:avLst/>
            </a:prstGeom>
            <a:noFill/>
          </p:spPr>
          <p:txBody>
            <a:bodyPr wrap="square" rtlCol="0">
              <a:spAutoFit/>
            </a:bodyPr>
            <a:lstStyle/>
            <a:p>
              <a:r>
                <a:rPr lang="fr-FR" sz="1100" dirty="0" smtClean="0"/>
                <a:t>Réglage: élévation</a:t>
              </a:r>
              <a:endParaRPr lang="fr-FR" sz="1100" dirty="0"/>
            </a:p>
          </p:txBody>
        </p:sp>
        <p:sp>
          <p:nvSpPr>
            <p:cNvPr id="31" name="ZoneTexte 30"/>
            <p:cNvSpPr txBox="1"/>
            <p:nvPr/>
          </p:nvSpPr>
          <p:spPr>
            <a:xfrm>
              <a:off x="2206617" y="4143380"/>
              <a:ext cx="1079499" cy="430887"/>
            </a:xfrm>
            <a:prstGeom prst="rect">
              <a:avLst/>
            </a:prstGeom>
            <a:noFill/>
          </p:spPr>
          <p:txBody>
            <a:bodyPr wrap="square" rtlCol="0">
              <a:spAutoFit/>
            </a:bodyPr>
            <a:lstStyle/>
            <a:p>
              <a:r>
                <a:rPr lang="fr-FR" sz="1100" dirty="0" smtClean="0"/>
                <a:t>Réglage: azimut</a:t>
              </a:r>
              <a:endParaRPr lang="fr-FR" sz="1100" dirty="0"/>
            </a:p>
          </p:txBody>
        </p:sp>
      </p:grpSp>
      <p:grpSp>
        <p:nvGrpSpPr>
          <p:cNvPr id="60" name="Groupe 59"/>
          <p:cNvGrpSpPr/>
          <p:nvPr/>
        </p:nvGrpSpPr>
        <p:grpSpPr>
          <a:xfrm>
            <a:off x="2643174" y="1538575"/>
            <a:ext cx="1832024" cy="1068899"/>
            <a:chOff x="2647927" y="1538575"/>
            <a:chExt cx="1832024" cy="1068899"/>
          </a:xfrm>
        </p:grpSpPr>
        <p:grpSp>
          <p:nvGrpSpPr>
            <p:cNvPr id="32" name="Groupe 20"/>
            <p:cNvGrpSpPr/>
            <p:nvPr/>
          </p:nvGrpSpPr>
          <p:grpSpPr>
            <a:xfrm>
              <a:off x="3640152" y="2351089"/>
              <a:ext cx="255591" cy="256385"/>
              <a:chOff x="2819376" y="2735253"/>
              <a:chExt cx="255591" cy="256385"/>
            </a:xfrm>
          </p:grpSpPr>
          <p:sp>
            <p:nvSpPr>
              <p:cNvPr id="57" name="Rectangle 21"/>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8" name="Connecteur droit avec flèche 57"/>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3" name="ZoneTexte 32"/>
            <p:cNvSpPr txBox="1"/>
            <p:nvPr/>
          </p:nvSpPr>
          <p:spPr>
            <a:xfrm>
              <a:off x="3019431" y="1538575"/>
              <a:ext cx="1460520" cy="461665"/>
            </a:xfrm>
            <a:prstGeom prst="rect">
              <a:avLst/>
            </a:prstGeom>
            <a:solidFill>
              <a:srgbClr val="00B0F0"/>
            </a:solidFill>
            <a:ln w="12700">
              <a:solidFill>
                <a:schemeClr val="tx1"/>
              </a:solidFill>
            </a:ln>
          </p:spPr>
          <p:txBody>
            <a:bodyPr wrap="square" rtlCol="0">
              <a:spAutoFit/>
            </a:bodyPr>
            <a:lstStyle/>
            <a:p>
              <a:pPr algn="ctr"/>
              <a:r>
                <a:rPr lang="fr-FR" sz="1200" dirty="0" smtClean="0"/>
                <a:t>« </a:t>
              </a:r>
              <a:r>
                <a:rPr lang="fr-FR" sz="1200" dirty="0" err="1" smtClean="0"/>
                <a:t>external</a:t>
              </a:r>
              <a:r>
                <a:rPr lang="fr-FR" sz="1200" dirty="0" smtClean="0"/>
                <a:t> »</a:t>
              </a:r>
            </a:p>
            <a:p>
              <a:pPr algn="ctr"/>
              <a:r>
                <a:rPr lang="fr-FR" sz="1200" dirty="0" smtClean="0"/>
                <a:t>:tableau</a:t>
              </a:r>
              <a:endParaRPr lang="fr-FR" sz="1200" dirty="0"/>
            </a:p>
          </p:txBody>
        </p:sp>
        <p:cxnSp>
          <p:nvCxnSpPr>
            <p:cNvPr id="34" name="Connecteur droit 33"/>
            <p:cNvCxnSpPr>
              <a:endCxn id="33" idx="2"/>
            </p:cNvCxnSpPr>
            <p:nvPr/>
          </p:nvCxnSpPr>
          <p:spPr>
            <a:xfrm rot="16200000" flipV="1">
              <a:off x="3551497" y="2198435"/>
              <a:ext cx="414647" cy="18257"/>
            </a:xfrm>
            <a:prstGeom prst="line">
              <a:avLst/>
            </a:prstGeom>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2647927" y="2024382"/>
              <a:ext cx="1424007" cy="261610"/>
            </a:xfrm>
            <a:prstGeom prst="rect">
              <a:avLst/>
            </a:prstGeom>
            <a:noFill/>
          </p:spPr>
          <p:txBody>
            <a:bodyPr wrap="square" rtlCol="0">
              <a:spAutoFit/>
            </a:bodyPr>
            <a:lstStyle/>
            <a:p>
              <a:r>
                <a:rPr lang="fr-FR" sz="1100" dirty="0" smtClean="0"/>
                <a:t>Projection: lumière</a:t>
              </a:r>
              <a:endParaRPr lang="fr-FR" sz="1100" dirty="0"/>
            </a:p>
          </p:txBody>
        </p:sp>
      </p:grpSp>
      <p:grpSp>
        <p:nvGrpSpPr>
          <p:cNvPr id="63" name="Groupe 62"/>
          <p:cNvGrpSpPr/>
          <p:nvPr/>
        </p:nvGrpSpPr>
        <p:grpSpPr>
          <a:xfrm>
            <a:off x="5647970" y="2071678"/>
            <a:ext cx="2300716" cy="1069693"/>
            <a:chOff x="5647970" y="2071678"/>
            <a:chExt cx="2300716" cy="1069693"/>
          </a:xfrm>
        </p:grpSpPr>
        <p:sp>
          <p:nvSpPr>
            <p:cNvPr id="36" name="ZoneTexte 35"/>
            <p:cNvSpPr txBox="1"/>
            <p:nvPr/>
          </p:nvSpPr>
          <p:spPr>
            <a:xfrm>
              <a:off x="6488166" y="2679706"/>
              <a:ext cx="1460520" cy="461665"/>
            </a:xfrm>
            <a:prstGeom prst="rect">
              <a:avLst/>
            </a:prstGeom>
            <a:solidFill>
              <a:srgbClr val="00B0F0"/>
            </a:solidFill>
            <a:ln w="12700">
              <a:solidFill>
                <a:schemeClr val="tx1"/>
              </a:solidFill>
            </a:ln>
          </p:spPr>
          <p:txBody>
            <a:bodyPr wrap="square" rtlCol="0">
              <a:spAutoFit/>
            </a:bodyPr>
            <a:lstStyle/>
            <a:p>
              <a:pPr algn="ctr"/>
              <a:r>
                <a:rPr lang="fr-FR" sz="1200" dirty="0" smtClean="0"/>
                <a:t>« </a:t>
              </a:r>
              <a:r>
                <a:rPr lang="fr-FR" sz="1200" dirty="0" err="1" smtClean="0"/>
                <a:t>external</a:t>
              </a:r>
              <a:r>
                <a:rPr lang="fr-FR" sz="1200" dirty="0" smtClean="0"/>
                <a:t> »</a:t>
              </a:r>
            </a:p>
            <a:p>
              <a:pPr algn="ctr"/>
              <a:r>
                <a:rPr lang="fr-FR" sz="1200" dirty="0" smtClean="0"/>
                <a:t>:plafond/mur</a:t>
              </a:r>
              <a:endParaRPr lang="fr-FR" sz="1200" dirty="0"/>
            </a:p>
          </p:txBody>
        </p:sp>
        <p:grpSp>
          <p:nvGrpSpPr>
            <p:cNvPr id="37" name="Groupe 31"/>
            <p:cNvGrpSpPr/>
            <p:nvPr/>
          </p:nvGrpSpPr>
          <p:grpSpPr>
            <a:xfrm rot="16200000">
              <a:off x="5648367" y="2789245"/>
              <a:ext cx="255591" cy="256385"/>
              <a:chOff x="2819376" y="2735253"/>
              <a:chExt cx="255591" cy="256385"/>
            </a:xfrm>
          </p:grpSpPr>
          <p:sp>
            <p:nvSpPr>
              <p:cNvPr id="55" name="Rectangle 54"/>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6" name="Connecteur droit avec flèche 55"/>
              <p:cNvCxnSpPr>
                <a:stCxn id="55" idx="2"/>
                <a:endCxn id="55"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8" name="Groupe 34"/>
            <p:cNvGrpSpPr/>
            <p:nvPr/>
          </p:nvGrpSpPr>
          <p:grpSpPr>
            <a:xfrm rot="16200000">
              <a:off x="6342511" y="2789245"/>
              <a:ext cx="255591" cy="256385"/>
              <a:chOff x="2819376" y="2735253"/>
              <a:chExt cx="255591" cy="256385"/>
            </a:xfrm>
          </p:grpSpPr>
          <p:sp>
            <p:nvSpPr>
              <p:cNvPr id="53" name="Rectangle 52"/>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avec flèche 53"/>
              <p:cNvCxnSpPr>
                <a:stCxn id="53" idx="2"/>
                <a:endCxn id="53"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39" name="Connecteur droit 38"/>
            <p:cNvCxnSpPr>
              <a:stCxn id="53" idx="0"/>
              <a:endCxn id="55" idx="2"/>
            </p:cNvCxnSpPr>
            <p:nvPr/>
          </p:nvCxnSpPr>
          <p:spPr>
            <a:xfrm rot="10800000">
              <a:off x="5903562" y="2917437"/>
              <a:ext cx="438553" cy="1588"/>
            </a:xfrm>
            <a:prstGeom prst="line">
              <a:avLst/>
            </a:prstGeom>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5862637" y="2071678"/>
              <a:ext cx="1424007" cy="430887"/>
            </a:xfrm>
            <a:prstGeom prst="rect">
              <a:avLst/>
            </a:prstGeom>
            <a:noFill/>
          </p:spPr>
          <p:txBody>
            <a:bodyPr wrap="square" rtlCol="0">
              <a:spAutoFit/>
            </a:bodyPr>
            <a:lstStyle/>
            <a:p>
              <a:r>
                <a:rPr lang="fr-FR" sz="1100" dirty="0" smtClean="0"/>
                <a:t>Maintien: flux d’actions mécaniques</a:t>
              </a:r>
              <a:endParaRPr lang="fr-FR" sz="1100" dirty="0"/>
            </a:p>
          </p:txBody>
        </p:sp>
      </p:grpSp>
      <p:grpSp>
        <p:nvGrpSpPr>
          <p:cNvPr id="64" name="Groupe 63"/>
          <p:cNvGrpSpPr/>
          <p:nvPr/>
        </p:nvGrpSpPr>
        <p:grpSpPr>
          <a:xfrm>
            <a:off x="5575341" y="3994174"/>
            <a:ext cx="2008215" cy="282734"/>
            <a:chOff x="5575341" y="3994174"/>
            <a:chExt cx="2008215" cy="282734"/>
          </a:xfrm>
        </p:grpSpPr>
        <p:sp>
          <p:nvSpPr>
            <p:cNvPr id="41" name="ZoneTexte 40"/>
            <p:cNvSpPr txBox="1"/>
            <p:nvPr/>
          </p:nvSpPr>
          <p:spPr>
            <a:xfrm>
              <a:off x="5575341" y="4030687"/>
              <a:ext cx="474670" cy="246221"/>
            </a:xfrm>
            <a:prstGeom prst="rect">
              <a:avLst/>
            </a:prstGeom>
            <a:solidFill>
              <a:schemeClr val="bg1"/>
            </a:solidFill>
            <a:ln w="12700">
              <a:solidFill>
                <a:schemeClr val="tx1"/>
              </a:solidFill>
            </a:ln>
          </p:spPr>
          <p:txBody>
            <a:bodyPr wrap="square" rtlCol="0">
              <a:spAutoFit/>
            </a:bodyPr>
            <a:lstStyle/>
            <a:p>
              <a:r>
                <a:rPr lang="fr-FR" sz="1000" dirty="0" smtClean="0"/>
                <a:t>m/a</a:t>
              </a:r>
              <a:endParaRPr lang="fr-FR" sz="1000" dirty="0"/>
            </a:p>
          </p:txBody>
        </p:sp>
        <p:sp>
          <p:nvSpPr>
            <p:cNvPr id="42" name="ZoneTexte 41"/>
            <p:cNvSpPr txBox="1"/>
            <p:nvPr/>
          </p:nvSpPr>
          <p:spPr>
            <a:xfrm>
              <a:off x="6159549" y="3994174"/>
              <a:ext cx="1424007" cy="261610"/>
            </a:xfrm>
            <a:prstGeom prst="rect">
              <a:avLst/>
            </a:prstGeom>
            <a:noFill/>
          </p:spPr>
          <p:txBody>
            <a:bodyPr wrap="square" rtlCol="0">
              <a:spAutoFit/>
            </a:bodyPr>
            <a:lstStyle/>
            <a:p>
              <a:r>
                <a:rPr lang="fr-FR" sz="1100" dirty="0" smtClean="0"/>
                <a:t>Lumière</a:t>
              </a:r>
              <a:endParaRPr lang="fr-FR" sz="1100" dirty="0"/>
            </a:p>
          </p:txBody>
        </p:sp>
      </p:grpSp>
      <p:grpSp>
        <p:nvGrpSpPr>
          <p:cNvPr id="61" name="Groupe 60"/>
          <p:cNvGrpSpPr/>
          <p:nvPr/>
        </p:nvGrpSpPr>
        <p:grpSpPr>
          <a:xfrm>
            <a:off x="3384561" y="4614895"/>
            <a:ext cx="2730513" cy="1671625"/>
            <a:chOff x="3384561" y="4614895"/>
            <a:chExt cx="2730513" cy="1671625"/>
          </a:xfrm>
        </p:grpSpPr>
        <p:sp>
          <p:nvSpPr>
            <p:cNvPr id="45" name="ZoneTexte 44"/>
            <p:cNvSpPr txBox="1"/>
            <p:nvPr/>
          </p:nvSpPr>
          <p:spPr>
            <a:xfrm>
              <a:off x="3384561" y="5640189"/>
              <a:ext cx="1460520" cy="646331"/>
            </a:xfrm>
            <a:prstGeom prst="rect">
              <a:avLst/>
            </a:prstGeom>
            <a:solidFill>
              <a:srgbClr val="00B0F0"/>
            </a:solidFill>
            <a:ln w="12700">
              <a:solidFill>
                <a:schemeClr val="tx1"/>
              </a:solidFill>
            </a:ln>
          </p:spPr>
          <p:txBody>
            <a:bodyPr wrap="square" rtlCol="0">
              <a:spAutoFit/>
            </a:bodyPr>
            <a:lstStyle/>
            <a:p>
              <a:pPr algn="ctr"/>
              <a:r>
                <a:rPr lang="fr-FR" sz="1200" dirty="0" smtClean="0"/>
                <a:t>« </a:t>
              </a:r>
              <a:r>
                <a:rPr lang="fr-FR" sz="1200" dirty="0" err="1" smtClean="0"/>
                <a:t>external</a:t>
              </a:r>
              <a:r>
                <a:rPr lang="fr-FR" sz="1200" dirty="0" smtClean="0"/>
                <a:t> »</a:t>
              </a:r>
            </a:p>
            <a:p>
              <a:pPr algn="ctr"/>
              <a:r>
                <a:rPr lang="fr-FR" sz="1200" dirty="0" smtClean="0"/>
                <a:t>: Prise électrique</a:t>
              </a:r>
              <a:endParaRPr lang="fr-FR" sz="1200" dirty="0"/>
            </a:p>
          </p:txBody>
        </p:sp>
        <p:grpSp>
          <p:nvGrpSpPr>
            <p:cNvPr id="43" name="Groupe 45"/>
            <p:cNvGrpSpPr/>
            <p:nvPr/>
          </p:nvGrpSpPr>
          <p:grpSpPr>
            <a:xfrm>
              <a:off x="3968769" y="4614895"/>
              <a:ext cx="255591" cy="256385"/>
              <a:chOff x="2819376" y="2735253"/>
              <a:chExt cx="255591" cy="256385"/>
            </a:xfrm>
          </p:grpSpPr>
          <p:sp>
            <p:nvSpPr>
              <p:cNvPr id="51" name="Rectangle 50"/>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avec flèche 51"/>
              <p:cNvCxnSpPr>
                <a:stCxn id="51" idx="2"/>
                <a:endCxn id="51"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4" name="Groupe 48"/>
            <p:cNvGrpSpPr/>
            <p:nvPr/>
          </p:nvGrpSpPr>
          <p:grpSpPr>
            <a:xfrm>
              <a:off x="3968769" y="5454694"/>
              <a:ext cx="255591" cy="256385"/>
              <a:chOff x="2819376" y="2735253"/>
              <a:chExt cx="255591" cy="256385"/>
            </a:xfrm>
          </p:grpSpPr>
          <p:sp>
            <p:nvSpPr>
              <p:cNvPr id="49" name="Rectangle 48"/>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avec flèche 49"/>
              <p:cNvCxnSpPr>
                <a:stCxn id="49" idx="2"/>
                <a:endCxn id="49"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46" name="Connecteur droit 45"/>
            <p:cNvCxnSpPr>
              <a:stCxn id="49" idx="0"/>
              <a:endCxn id="51" idx="2"/>
            </p:cNvCxnSpPr>
            <p:nvPr/>
          </p:nvCxnSpPr>
          <p:spPr>
            <a:xfrm rot="5400000" flipH="1" flipV="1">
              <a:off x="3804461" y="5162590"/>
              <a:ext cx="584208"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4143372" y="4929198"/>
              <a:ext cx="1971702" cy="261610"/>
            </a:xfrm>
            <a:prstGeom prst="rect">
              <a:avLst/>
            </a:prstGeom>
            <a:noFill/>
          </p:spPr>
          <p:txBody>
            <a:bodyPr wrap="square" rtlCol="0">
              <a:spAutoFit/>
            </a:bodyPr>
            <a:lstStyle/>
            <a:p>
              <a:r>
                <a:rPr lang="fr-FR" sz="1100" dirty="0" smtClean="0"/>
                <a:t>alimentation: électricité réseau</a:t>
              </a:r>
              <a:endParaRPr lang="fr-FR" sz="1100" dirty="0"/>
            </a:p>
          </p:txBody>
        </p:sp>
        <p:sp>
          <p:nvSpPr>
            <p:cNvPr id="48" name="ZoneTexte 47"/>
            <p:cNvSpPr txBox="1"/>
            <p:nvPr/>
          </p:nvSpPr>
          <p:spPr>
            <a:xfrm>
              <a:off x="4297386" y="5345155"/>
              <a:ext cx="1679598" cy="261610"/>
            </a:xfrm>
            <a:prstGeom prst="rect">
              <a:avLst/>
            </a:prstGeom>
            <a:noFill/>
          </p:spPr>
          <p:txBody>
            <a:bodyPr wrap="square" rtlCol="0">
              <a:spAutoFit/>
            </a:bodyPr>
            <a:lstStyle/>
            <a:p>
              <a:r>
                <a:rPr lang="fr-FR" sz="1100" dirty="0" smtClean="0"/>
                <a:t>prise: électricité</a:t>
              </a:r>
              <a:endParaRPr lang="fr-FR" sz="11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down)">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down)">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down)">
                                      <p:cBhvr>
                                        <p:cTn id="2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639863"/>
            <a:ext cx="8358246" cy="50752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9" name="Groupe 38"/>
          <p:cNvGrpSpPr/>
          <p:nvPr/>
        </p:nvGrpSpPr>
        <p:grpSpPr>
          <a:xfrm>
            <a:off x="4227360" y="2443149"/>
            <a:ext cx="2546924" cy="4052944"/>
            <a:chOff x="3294045" y="2260584"/>
            <a:chExt cx="1131903" cy="1837421"/>
          </a:xfrm>
        </p:grpSpPr>
        <p:sp>
          <p:nvSpPr>
            <p:cNvPr id="41" name="Rectangle 40"/>
            <p:cNvSpPr/>
            <p:nvPr/>
          </p:nvSpPr>
          <p:spPr>
            <a:xfrm>
              <a:off x="3294045" y="2475777"/>
              <a:ext cx="1131903" cy="1622228"/>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0" name="ZoneTexte 39"/>
            <p:cNvSpPr txBox="1"/>
            <p:nvPr/>
          </p:nvSpPr>
          <p:spPr>
            <a:xfrm>
              <a:off x="3294045" y="2260584"/>
              <a:ext cx="1131903" cy="223251"/>
            </a:xfrm>
            <a:prstGeom prst="rect">
              <a:avLst/>
            </a:prstGeom>
            <a:solidFill>
              <a:schemeClr val="bg1"/>
            </a:solidFill>
            <a:ln>
              <a:solidFill>
                <a:schemeClr val="tx1"/>
              </a:solidFill>
            </a:ln>
          </p:spPr>
          <p:txBody>
            <a:bodyPr wrap="square" rtlCol="0">
              <a:spAutoFit/>
            </a:bodyPr>
            <a:lstStyle/>
            <a:p>
              <a:pPr algn="ctr"/>
              <a:r>
                <a:rPr lang="fr-FR" sz="1200" dirty="0" smtClean="0">
                  <a:solidFill>
                    <a:srgbClr val="0070C0"/>
                  </a:solidFill>
                </a:rPr>
                <a:t>« block »</a:t>
              </a:r>
            </a:p>
            <a:p>
              <a:pPr algn="ctr"/>
              <a:r>
                <a:rPr lang="fr-FR" sz="1400" dirty="0" smtClean="0">
                  <a:solidFill>
                    <a:srgbClr val="0070C0"/>
                  </a:solidFill>
                </a:rPr>
                <a:t>Axe Elévation</a:t>
              </a:r>
              <a:endParaRPr lang="fr-FR" sz="1400" dirty="0">
                <a:solidFill>
                  <a:srgbClr val="0070C0"/>
                </a:solidFill>
              </a:endParaRPr>
            </a:p>
          </p:txBody>
        </p:sp>
      </p:grpSp>
      <p:sp>
        <p:nvSpPr>
          <p:cNvPr id="2" name="ZoneTexte 1"/>
          <p:cNvSpPr txBox="1"/>
          <p:nvPr/>
        </p:nvSpPr>
        <p:spPr>
          <a:xfrm>
            <a:off x="357158" y="928670"/>
            <a:ext cx="7715304" cy="307777"/>
          </a:xfrm>
          <a:prstGeom prst="rect">
            <a:avLst/>
          </a:prstGeom>
          <a:noFill/>
        </p:spPr>
        <p:txBody>
          <a:bodyPr wrap="square" rtlCol="0">
            <a:spAutoFit/>
          </a:bodyPr>
          <a:lstStyle/>
          <a:p>
            <a:r>
              <a:rPr lang="fr-FR" sz="1400" dirty="0" smtClean="0"/>
              <a:t>…ainsi qu’ entre les </a:t>
            </a:r>
            <a:r>
              <a:rPr lang="fr-FR" sz="1400" dirty="0" smtClean="0">
                <a:solidFill>
                  <a:schemeClr val="accent3">
                    <a:lumMod val="60000"/>
                    <a:lumOff val="40000"/>
                  </a:schemeClr>
                </a:solidFill>
              </a:rPr>
              <a:t>composants.</a:t>
            </a:r>
          </a:p>
        </p:txBody>
      </p:sp>
      <p:sp>
        <p:nvSpPr>
          <p:cNvPr id="3" name="ZoneTexte 2"/>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Diagramme de bloc interne (</a:t>
            </a:r>
            <a:r>
              <a:rPr lang="fr-FR" sz="2400" dirty="0" err="1" smtClean="0"/>
              <a:t>ibd</a:t>
            </a:r>
            <a:r>
              <a:rPr lang="fr-FR" sz="2400" dirty="0" smtClean="0"/>
              <a:t>)</a:t>
            </a:r>
            <a:endParaRPr lang="fr-FR" sz="2400" dirty="0"/>
          </a:p>
        </p:txBody>
      </p:sp>
      <p:cxnSp>
        <p:nvCxnSpPr>
          <p:cNvPr id="137" name="Connecteur droit 136"/>
          <p:cNvCxnSpPr/>
          <p:nvPr/>
        </p:nvCxnSpPr>
        <p:spPr>
          <a:xfrm>
            <a:off x="6500826" y="1357298"/>
            <a:ext cx="330309"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8" name="Connecteur droit 137"/>
          <p:cNvCxnSpPr/>
          <p:nvPr/>
        </p:nvCxnSpPr>
        <p:spPr>
          <a:xfrm>
            <a:off x="6500826" y="1071546"/>
            <a:ext cx="330309" cy="1588"/>
          </a:xfrm>
          <a:prstGeom prst="line">
            <a:avLst/>
          </a:prstGeom>
          <a:ln w="15875">
            <a:solidFill>
              <a:srgbClr val="FF0000"/>
            </a:solidFill>
            <a:headEnd w="lg" len="lg"/>
          </a:ln>
        </p:spPr>
        <p:style>
          <a:lnRef idx="1">
            <a:schemeClr val="accent1"/>
          </a:lnRef>
          <a:fillRef idx="0">
            <a:schemeClr val="accent1"/>
          </a:fillRef>
          <a:effectRef idx="0">
            <a:schemeClr val="accent1"/>
          </a:effectRef>
          <a:fontRef idx="minor">
            <a:schemeClr val="tx1"/>
          </a:fontRef>
        </p:style>
      </p:cxnSp>
      <p:sp>
        <p:nvSpPr>
          <p:cNvPr id="139" name="ZoneTexte 138"/>
          <p:cNvSpPr txBox="1"/>
          <p:nvPr/>
        </p:nvSpPr>
        <p:spPr>
          <a:xfrm>
            <a:off x="6929455" y="1201707"/>
            <a:ext cx="1628622" cy="307777"/>
          </a:xfrm>
          <a:prstGeom prst="rect">
            <a:avLst/>
          </a:prstGeom>
          <a:noFill/>
        </p:spPr>
        <p:txBody>
          <a:bodyPr wrap="square" rtlCol="0">
            <a:spAutoFit/>
          </a:bodyPr>
          <a:lstStyle/>
          <a:p>
            <a:r>
              <a:rPr lang="fr-FR" sz="1400" dirty="0" smtClean="0"/>
              <a:t>Flux d’énergie</a:t>
            </a:r>
            <a:endParaRPr lang="fr-FR" sz="1400" dirty="0"/>
          </a:p>
        </p:txBody>
      </p:sp>
      <p:sp>
        <p:nvSpPr>
          <p:cNvPr id="140" name="ZoneTexte 139"/>
          <p:cNvSpPr txBox="1"/>
          <p:nvPr/>
        </p:nvSpPr>
        <p:spPr>
          <a:xfrm>
            <a:off x="6929454" y="928670"/>
            <a:ext cx="2071670" cy="307777"/>
          </a:xfrm>
          <a:prstGeom prst="rect">
            <a:avLst/>
          </a:prstGeom>
          <a:noFill/>
        </p:spPr>
        <p:txBody>
          <a:bodyPr wrap="square" rtlCol="0">
            <a:spAutoFit/>
          </a:bodyPr>
          <a:lstStyle/>
          <a:p>
            <a:r>
              <a:rPr lang="fr-FR" sz="1400" dirty="0" smtClean="0"/>
              <a:t>Flux d’information</a:t>
            </a:r>
            <a:endParaRPr lang="fr-FR" sz="1400" dirty="0"/>
          </a:p>
        </p:txBody>
      </p:sp>
      <p:grpSp>
        <p:nvGrpSpPr>
          <p:cNvPr id="28" name="Groupe 43"/>
          <p:cNvGrpSpPr/>
          <p:nvPr/>
        </p:nvGrpSpPr>
        <p:grpSpPr>
          <a:xfrm>
            <a:off x="7215206" y="1895454"/>
            <a:ext cx="1137731" cy="1424006"/>
            <a:chOff x="3294045" y="2260584"/>
            <a:chExt cx="1131903" cy="1424006"/>
          </a:xfrm>
        </p:grpSpPr>
        <p:sp>
          <p:nvSpPr>
            <p:cNvPr id="37" name="ZoneTexte 36"/>
            <p:cNvSpPr txBox="1"/>
            <p:nvPr/>
          </p:nvSpPr>
          <p:spPr>
            <a:xfrm>
              <a:off x="3294045" y="2260584"/>
              <a:ext cx="1131903" cy="723275"/>
            </a:xfrm>
            <a:prstGeom prst="rect">
              <a:avLst/>
            </a:prstGeom>
            <a:solidFill>
              <a:schemeClr val="bg1"/>
            </a:solidFill>
            <a:ln>
              <a:solidFill>
                <a:schemeClr val="tx1"/>
              </a:solidFill>
            </a:ln>
          </p:spPr>
          <p:txBody>
            <a:bodyPr wrap="square" rtlCol="0">
              <a:spAutoFit/>
            </a:bodyPr>
            <a:lstStyle/>
            <a:p>
              <a:pPr algn="ctr"/>
              <a:r>
                <a:rPr lang="fr-FR" sz="1200" dirty="0" smtClean="0">
                  <a:solidFill>
                    <a:srgbClr val="0070C0"/>
                  </a:solidFill>
                </a:rPr>
                <a:t>« block »</a:t>
              </a:r>
            </a:p>
            <a:p>
              <a:pPr algn="ctr"/>
              <a:r>
                <a:rPr lang="fr-FR" sz="1050" dirty="0" smtClean="0">
                  <a:solidFill>
                    <a:srgbClr val="0070C0"/>
                  </a:solidFill>
                </a:rPr>
                <a:t>Unité de traitement</a:t>
              </a:r>
            </a:p>
            <a:p>
              <a:pPr algn="ctr"/>
              <a:endParaRPr lang="fr-FR" sz="800" dirty="0"/>
            </a:p>
          </p:txBody>
        </p:sp>
        <p:sp>
          <p:nvSpPr>
            <p:cNvPr id="38" name="Rectangle 37"/>
            <p:cNvSpPr/>
            <p:nvPr/>
          </p:nvSpPr>
          <p:spPr>
            <a:xfrm>
              <a:off x="3294045" y="2793997"/>
              <a:ext cx="1131903" cy="890593"/>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167" name="Groupe 166"/>
          <p:cNvGrpSpPr/>
          <p:nvPr/>
        </p:nvGrpSpPr>
        <p:grpSpPr>
          <a:xfrm>
            <a:off x="-42908" y="1201707"/>
            <a:ext cx="5701606" cy="5221360"/>
            <a:chOff x="-42908" y="1201707"/>
            <a:chExt cx="5701606" cy="5221360"/>
          </a:xfrm>
        </p:grpSpPr>
        <p:sp>
          <p:nvSpPr>
            <p:cNvPr id="62" name="Rectangle 61"/>
            <p:cNvSpPr/>
            <p:nvPr/>
          </p:nvSpPr>
          <p:spPr>
            <a:xfrm rot="5400000" flipH="1">
              <a:off x="184701" y="2880647"/>
              <a:ext cx="255592" cy="25690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3" name="Groupe 62"/>
            <p:cNvGrpSpPr/>
            <p:nvPr/>
          </p:nvGrpSpPr>
          <p:grpSpPr>
            <a:xfrm rot="5400000">
              <a:off x="185102" y="6166419"/>
              <a:ext cx="255591" cy="257705"/>
              <a:chOff x="2819376" y="2735253"/>
              <a:chExt cx="255591" cy="256385"/>
            </a:xfrm>
          </p:grpSpPr>
          <p:sp>
            <p:nvSpPr>
              <p:cNvPr id="64" name="Rectangle 6"/>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5" name="Connecteur droit avec flèche 64"/>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9" name="Groupe 68"/>
            <p:cNvGrpSpPr/>
            <p:nvPr/>
          </p:nvGrpSpPr>
          <p:grpSpPr>
            <a:xfrm>
              <a:off x="4007154" y="1530324"/>
              <a:ext cx="256907" cy="256385"/>
              <a:chOff x="2819376" y="2735253"/>
              <a:chExt cx="255591" cy="256385"/>
            </a:xfrm>
          </p:grpSpPr>
          <p:sp>
            <p:nvSpPr>
              <p:cNvPr id="70" name="Rectangle 69"/>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1" name="Connecteur droit avec flèche 70"/>
              <p:cNvCxnSpPr>
                <a:stCxn id="70" idx="2"/>
                <a:endCxn id="70"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3" name="ZoneTexte 72"/>
            <p:cNvSpPr txBox="1"/>
            <p:nvPr/>
          </p:nvSpPr>
          <p:spPr>
            <a:xfrm>
              <a:off x="4227360" y="1201707"/>
              <a:ext cx="1431338" cy="261610"/>
            </a:xfrm>
            <a:prstGeom prst="rect">
              <a:avLst/>
            </a:prstGeom>
            <a:noFill/>
          </p:spPr>
          <p:txBody>
            <a:bodyPr wrap="square" rtlCol="0">
              <a:spAutoFit/>
            </a:bodyPr>
            <a:lstStyle/>
            <a:p>
              <a:r>
                <a:rPr lang="fr-FR" sz="1100" dirty="0" smtClean="0"/>
                <a:t>Projection: lumière</a:t>
              </a:r>
              <a:endParaRPr lang="fr-FR" sz="1100" dirty="0"/>
            </a:p>
          </p:txBody>
        </p:sp>
        <p:sp>
          <p:nvSpPr>
            <p:cNvPr id="105" name="Rectangle 104"/>
            <p:cNvSpPr/>
            <p:nvPr/>
          </p:nvSpPr>
          <p:spPr>
            <a:xfrm rot="5400000">
              <a:off x="184702" y="3245777"/>
              <a:ext cx="255591" cy="25690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ZoneTexte 160"/>
            <p:cNvSpPr txBox="1"/>
            <p:nvPr/>
          </p:nvSpPr>
          <p:spPr>
            <a:xfrm>
              <a:off x="-42908" y="5784195"/>
              <a:ext cx="1971702" cy="430887"/>
            </a:xfrm>
            <a:prstGeom prst="rect">
              <a:avLst/>
            </a:prstGeom>
            <a:noFill/>
          </p:spPr>
          <p:txBody>
            <a:bodyPr wrap="square" rtlCol="0">
              <a:spAutoFit/>
            </a:bodyPr>
            <a:lstStyle/>
            <a:p>
              <a:r>
                <a:rPr lang="fr-FR" sz="1100" dirty="0" smtClean="0"/>
                <a:t>alimentation: </a:t>
              </a:r>
            </a:p>
            <a:p>
              <a:r>
                <a:rPr lang="fr-FR" sz="1100" dirty="0" smtClean="0"/>
                <a:t>électricité réseau</a:t>
              </a:r>
              <a:endParaRPr lang="fr-FR" sz="1100" dirty="0"/>
            </a:p>
          </p:txBody>
        </p:sp>
        <p:sp>
          <p:nvSpPr>
            <p:cNvPr id="162" name="ZoneTexte 161"/>
            <p:cNvSpPr txBox="1"/>
            <p:nvPr/>
          </p:nvSpPr>
          <p:spPr>
            <a:xfrm>
              <a:off x="-42908" y="2333610"/>
              <a:ext cx="957213" cy="553998"/>
            </a:xfrm>
            <a:prstGeom prst="rect">
              <a:avLst/>
            </a:prstGeom>
            <a:noFill/>
          </p:spPr>
          <p:txBody>
            <a:bodyPr wrap="square" rtlCol="0">
              <a:spAutoFit/>
            </a:bodyPr>
            <a:lstStyle/>
            <a:p>
              <a:r>
                <a:rPr lang="fr-FR" sz="1100" dirty="0" smtClean="0"/>
                <a:t>Interface HM</a:t>
              </a:r>
            </a:p>
            <a:p>
              <a:r>
                <a:rPr lang="fr-FR" sz="800" dirty="0" smtClean="0"/>
                <a:t>Élévation  haut</a:t>
              </a:r>
              <a:endParaRPr lang="fr-FR" sz="800" dirty="0"/>
            </a:p>
          </p:txBody>
        </p:sp>
        <p:sp>
          <p:nvSpPr>
            <p:cNvPr id="163" name="ZoneTexte 162"/>
            <p:cNvSpPr txBox="1"/>
            <p:nvPr/>
          </p:nvSpPr>
          <p:spPr>
            <a:xfrm>
              <a:off x="-42908" y="3575052"/>
              <a:ext cx="957213" cy="553998"/>
            </a:xfrm>
            <a:prstGeom prst="rect">
              <a:avLst/>
            </a:prstGeom>
            <a:noFill/>
          </p:spPr>
          <p:txBody>
            <a:bodyPr wrap="square" rtlCol="0">
              <a:spAutoFit/>
            </a:bodyPr>
            <a:lstStyle/>
            <a:p>
              <a:r>
                <a:rPr lang="fr-FR" sz="1100" dirty="0" smtClean="0"/>
                <a:t>Interface HM</a:t>
              </a:r>
            </a:p>
            <a:p>
              <a:r>
                <a:rPr lang="fr-FR" sz="800" dirty="0" smtClean="0"/>
                <a:t>Élévation bas</a:t>
              </a:r>
              <a:endParaRPr lang="fr-FR" sz="800" dirty="0"/>
            </a:p>
          </p:txBody>
        </p:sp>
      </p:grpSp>
      <p:sp>
        <p:nvSpPr>
          <p:cNvPr id="164" name="Rectangle 163"/>
          <p:cNvSpPr/>
          <p:nvPr/>
        </p:nvSpPr>
        <p:spPr>
          <a:xfrm>
            <a:off x="337055" y="1274733"/>
            <a:ext cx="3306251" cy="369332"/>
          </a:xfrm>
          <a:prstGeom prst="rect">
            <a:avLst/>
          </a:prstGeom>
          <a:solidFill>
            <a:srgbClr val="FFFF00"/>
          </a:solidFill>
          <a:ln>
            <a:solidFill>
              <a:schemeClr val="tx1"/>
            </a:solidFill>
          </a:ln>
        </p:spPr>
        <p:txBody>
          <a:bodyPr wrap="square">
            <a:spAutoFit/>
          </a:bodyPr>
          <a:lstStyle/>
          <a:p>
            <a:r>
              <a:rPr lang="fr-FR" sz="1200" dirty="0" err="1" smtClean="0"/>
              <a:t>Ibd</a:t>
            </a:r>
            <a:r>
              <a:rPr lang="fr-FR" sz="1200" dirty="0" smtClean="0"/>
              <a:t> [system] Spot lumineux motorisé</a:t>
            </a:r>
            <a:r>
              <a:rPr lang="fr-FR" dirty="0" smtClean="0"/>
              <a:t>,</a:t>
            </a:r>
            <a:endParaRPr lang="fr-FR" dirty="0"/>
          </a:p>
        </p:txBody>
      </p:sp>
      <p:pic>
        <p:nvPicPr>
          <p:cNvPr id="165" name="Picture 2" descr="Afficher l'image en taille réelle">
            <a:hlinkClick r:id="rId2"/>
          </p:cNvPr>
          <p:cNvPicPr>
            <a:picLocks noChangeAspect="1" noChangeArrowheads="1"/>
          </p:cNvPicPr>
          <p:nvPr/>
        </p:nvPicPr>
        <p:blipFill>
          <a:blip r:embed="rId3" cstate="print"/>
          <a:srcRect/>
          <a:stretch>
            <a:fillRect/>
          </a:stretch>
        </p:blipFill>
        <p:spPr bwMode="auto">
          <a:xfrm>
            <a:off x="8352873" y="404665"/>
            <a:ext cx="433969" cy="452568"/>
          </a:xfrm>
          <a:prstGeom prst="rect">
            <a:avLst/>
          </a:prstGeom>
          <a:noFill/>
        </p:spPr>
      </p:pic>
      <p:grpSp>
        <p:nvGrpSpPr>
          <p:cNvPr id="8" name="Groupe 20"/>
          <p:cNvGrpSpPr/>
          <p:nvPr/>
        </p:nvGrpSpPr>
        <p:grpSpPr>
          <a:xfrm>
            <a:off x="1180627" y="4597416"/>
            <a:ext cx="1137731" cy="1424007"/>
            <a:chOff x="3294045" y="2260584"/>
            <a:chExt cx="1131903" cy="1424007"/>
          </a:xfrm>
        </p:grpSpPr>
        <p:sp>
          <p:nvSpPr>
            <p:cNvPr id="15" name="ZoneTexte 14"/>
            <p:cNvSpPr txBox="1"/>
            <p:nvPr/>
          </p:nvSpPr>
          <p:spPr>
            <a:xfrm>
              <a:off x="3294045" y="2260584"/>
              <a:ext cx="1131903" cy="530915"/>
            </a:xfrm>
            <a:prstGeom prst="rect">
              <a:avLst/>
            </a:prstGeom>
            <a:solidFill>
              <a:schemeClr val="bg1"/>
            </a:solidFill>
            <a:ln>
              <a:solidFill>
                <a:schemeClr val="tx1"/>
              </a:solidFill>
            </a:ln>
          </p:spPr>
          <p:txBody>
            <a:bodyPr wrap="square" rtlCol="0">
              <a:spAutoFit/>
            </a:bodyPr>
            <a:lstStyle/>
            <a:p>
              <a:pPr algn="ctr"/>
              <a:r>
                <a:rPr lang="fr-FR" sz="900" dirty="0" smtClean="0">
                  <a:solidFill>
                    <a:srgbClr val="0070C0"/>
                  </a:solidFill>
                </a:rPr>
                <a:t>« block »</a:t>
              </a:r>
            </a:p>
            <a:p>
              <a:pPr algn="ctr"/>
              <a:r>
                <a:rPr lang="fr-FR" sz="1050" dirty="0" smtClean="0">
                  <a:solidFill>
                    <a:srgbClr val="0070C0"/>
                  </a:solidFill>
                </a:rPr>
                <a:t>Convertisseur</a:t>
              </a:r>
              <a:endParaRPr lang="fr-FR" sz="900" dirty="0" smtClean="0">
                <a:solidFill>
                  <a:srgbClr val="0070C0"/>
                </a:solidFill>
              </a:endParaRPr>
            </a:p>
            <a:p>
              <a:pPr algn="ctr"/>
              <a:endParaRPr lang="fr-FR" sz="900" dirty="0">
                <a:solidFill>
                  <a:srgbClr val="0070C0"/>
                </a:solidFill>
              </a:endParaRPr>
            </a:p>
          </p:txBody>
        </p:sp>
        <p:sp>
          <p:nvSpPr>
            <p:cNvPr id="16" name="Rectangle 15"/>
            <p:cNvSpPr/>
            <p:nvPr/>
          </p:nvSpPr>
          <p:spPr>
            <a:xfrm>
              <a:off x="3294045" y="2735253"/>
              <a:ext cx="1131903" cy="949338"/>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18" name="Groupe 32"/>
          <p:cNvGrpSpPr/>
          <p:nvPr/>
        </p:nvGrpSpPr>
        <p:grpSpPr>
          <a:xfrm>
            <a:off x="2796021" y="3209922"/>
            <a:ext cx="1137732" cy="1424007"/>
            <a:chOff x="3294045" y="2260584"/>
            <a:chExt cx="1131904" cy="1424007"/>
          </a:xfrm>
        </p:grpSpPr>
        <p:sp>
          <p:nvSpPr>
            <p:cNvPr id="25" name="ZoneTexte 24"/>
            <p:cNvSpPr txBox="1"/>
            <p:nvPr/>
          </p:nvSpPr>
          <p:spPr>
            <a:xfrm>
              <a:off x="3294045" y="2260584"/>
              <a:ext cx="1131903" cy="584775"/>
            </a:xfrm>
            <a:prstGeom prst="rect">
              <a:avLst/>
            </a:prstGeom>
            <a:solidFill>
              <a:schemeClr val="bg1"/>
            </a:solidFill>
            <a:ln>
              <a:solidFill>
                <a:schemeClr val="tx1"/>
              </a:solidFill>
            </a:ln>
          </p:spPr>
          <p:txBody>
            <a:bodyPr wrap="square" rtlCol="0">
              <a:spAutoFit/>
            </a:bodyPr>
            <a:lstStyle/>
            <a:p>
              <a:pPr algn="ctr"/>
              <a:r>
                <a:rPr lang="fr-FR" sz="1000" dirty="0" smtClean="0">
                  <a:solidFill>
                    <a:srgbClr val="0070C0"/>
                  </a:solidFill>
                </a:rPr>
                <a:t>« block »</a:t>
              </a:r>
            </a:p>
            <a:p>
              <a:pPr algn="ctr"/>
              <a:r>
                <a:rPr lang="fr-FR" sz="1200" dirty="0" smtClean="0">
                  <a:solidFill>
                    <a:srgbClr val="0070C0"/>
                  </a:solidFill>
                </a:rPr>
                <a:t>Ampoule</a:t>
              </a:r>
              <a:endParaRPr lang="fr-FR" sz="1000" dirty="0" smtClean="0">
                <a:solidFill>
                  <a:srgbClr val="0070C0"/>
                </a:solidFill>
              </a:endParaRPr>
            </a:p>
            <a:p>
              <a:pPr algn="ctr"/>
              <a:endParaRPr lang="fr-FR" sz="1000" dirty="0">
                <a:solidFill>
                  <a:srgbClr val="0070C0"/>
                </a:solidFill>
              </a:endParaRPr>
            </a:p>
          </p:txBody>
        </p:sp>
        <p:sp>
          <p:nvSpPr>
            <p:cNvPr id="26" name="Rectangle 25"/>
            <p:cNvSpPr/>
            <p:nvPr/>
          </p:nvSpPr>
          <p:spPr>
            <a:xfrm>
              <a:off x="3294046" y="2735253"/>
              <a:ext cx="1131903" cy="949338"/>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179" name="Groupe 178"/>
          <p:cNvGrpSpPr/>
          <p:nvPr/>
        </p:nvGrpSpPr>
        <p:grpSpPr>
          <a:xfrm>
            <a:off x="484107" y="1785915"/>
            <a:ext cx="7853763" cy="4894330"/>
            <a:chOff x="484107" y="1785915"/>
            <a:chExt cx="7853763" cy="4894330"/>
          </a:xfrm>
        </p:grpSpPr>
        <p:grpSp>
          <p:nvGrpSpPr>
            <p:cNvPr id="20" name="Groupe 34"/>
            <p:cNvGrpSpPr/>
            <p:nvPr/>
          </p:nvGrpSpPr>
          <p:grpSpPr>
            <a:xfrm rot="5400000">
              <a:off x="3787239" y="3976035"/>
              <a:ext cx="255591" cy="257705"/>
              <a:chOff x="2819376" y="2735253"/>
              <a:chExt cx="255591" cy="256385"/>
            </a:xfrm>
          </p:grpSpPr>
          <p:sp>
            <p:nvSpPr>
              <p:cNvPr id="21" name="Rectangle 20"/>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p:cNvCxnSpPr>
                <a:stCxn id="21" idx="2"/>
                <a:endCxn id="21"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76" name="Groupe 175"/>
            <p:cNvGrpSpPr/>
            <p:nvPr/>
          </p:nvGrpSpPr>
          <p:grpSpPr>
            <a:xfrm>
              <a:off x="484107" y="1785915"/>
              <a:ext cx="7853763" cy="4894330"/>
              <a:chOff x="484107" y="1785915"/>
              <a:chExt cx="7853763" cy="4894330"/>
            </a:xfrm>
          </p:grpSpPr>
          <p:cxnSp>
            <p:nvCxnSpPr>
              <p:cNvPr id="68" name="Forme 67"/>
              <p:cNvCxnSpPr>
                <a:stCxn id="21" idx="0"/>
              </p:cNvCxnSpPr>
              <p:nvPr/>
            </p:nvCxnSpPr>
            <p:spPr>
              <a:xfrm flipV="1">
                <a:off x="4043887" y="1785915"/>
                <a:ext cx="73003" cy="2318973"/>
              </a:xfrm>
              <a:prstGeom prst="bentConnector2">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rot="16200000">
                <a:off x="3353228" y="3169726"/>
                <a:ext cx="1424007" cy="262957"/>
              </a:xfrm>
              <a:prstGeom prst="rect">
                <a:avLst/>
              </a:prstGeom>
              <a:noFill/>
            </p:spPr>
            <p:txBody>
              <a:bodyPr wrap="square" rtlCol="0">
                <a:spAutoFit/>
              </a:bodyPr>
              <a:lstStyle/>
              <a:p>
                <a:r>
                  <a:rPr lang="fr-FR" sz="1100" dirty="0" smtClean="0"/>
                  <a:t>Projection: lumière</a:t>
                </a:r>
                <a:endParaRPr lang="fr-FR" sz="1100" dirty="0"/>
              </a:p>
            </p:txBody>
          </p:sp>
          <p:grpSp>
            <p:nvGrpSpPr>
              <p:cNvPr id="175" name="Groupe 174"/>
              <p:cNvGrpSpPr/>
              <p:nvPr/>
            </p:nvGrpSpPr>
            <p:grpSpPr>
              <a:xfrm>
                <a:off x="484107" y="3173409"/>
                <a:ext cx="7853763" cy="3506836"/>
                <a:chOff x="484107" y="3173409"/>
                <a:chExt cx="7853763" cy="3506836"/>
              </a:xfrm>
            </p:grpSpPr>
            <p:cxnSp>
              <p:nvCxnSpPr>
                <p:cNvPr id="101" name="Connecteur droit 100"/>
                <p:cNvCxnSpPr>
                  <a:stCxn id="11" idx="0"/>
                </p:cNvCxnSpPr>
                <p:nvPr/>
              </p:nvCxnSpPr>
              <p:spPr>
                <a:xfrm flipV="1">
                  <a:off x="2428859" y="5473728"/>
                  <a:ext cx="1467640" cy="1865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74" name="Groupe 173"/>
                <p:cNvGrpSpPr/>
                <p:nvPr/>
              </p:nvGrpSpPr>
              <p:grpSpPr>
                <a:xfrm>
                  <a:off x="484107" y="3173409"/>
                  <a:ext cx="7853763" cy="3506836"/>
                  <a:chOff x="484107" y="3173409"/>
                  <a:chExt cx="7853763" cy="3506836"/>
                </a:xfrm>
              </p:grpSpPr>
              <p:sp>
                <p:nvSpPr>
                  <p:cNvPr id="75" name="ZoneTexte 74"/>
                  <p:cNvSpPr txBox="1"/>
                  <p:nvPr/>
                </p:nvSpPr>
                <p:spPr>
                  <a:xfrm>
                    <a:off x="1857356" y="5984910"/>
                    <a:ext cx="1981853" cy="261610"/>
                  </a:xfrm>
                  <a:prstGeom prst="rect">
                    <a:avLst/>
                  </a:prstGeom>
                  <a:noFill/>
                </p:spPr>
                <p:txBody>
                  <a:bodyPr wrap="square" rtlCol="0">
                    <a:spAutoFit/>
                  </a:bodyPr>
                  <a:lstStyle/>
                  <a:p>
                    <a:r>
                      <a:rPr lang="fr-FR" sz="1100" dirty="0" smtClean="0"/>
                      <a:t>Courant  alternatif</a:t>
                    </a:r>
                    <a:endParaRPr lang="fr-FR" sz="1100" dirty="0"/>
                  </a:p>
                </p:txBody>
              </p:sp>
              <p:grpSp>
                <p:nvGrpSpPr>
                  <p:cNvPr id="173" name="Groupe 172"/>
                  <p:cNvGrpSpPr/>
                  <p:nvPr/>
                </p:nvGrpSpPr>
                <p:grpSpPr>
                  <a:xfrm>
                    <a:off x="484107" y="3173409"/>
                    <a:ext cx="7853763" cy="3506836"/>
                    <a:chOff x="484107" y="3173409"/>
                    <a:chExt cx="7853763" cy="3506836"/>
                  </a:xfrm>
                </p:grpSpPr>
                <p:cxnSp>
                  <p:nvCxnSpPr>
                    <p:cNvPr id="72" name="Forme 71"/>
                    <p:cNvCxnSpPr>
                      <a:stCxn id="11" idx="0"/>
                      <a:endCxn id="23" idx="2"/>
                    </p:cNvCxnSpPr>
                    <p:nvPr/>
                  </p:nvCxnSpPr>
                  <p:spPr>
                    <a:xfrm flipV="1">
                      <a:off x="2428860" y="4743468"/>
                      <a:ext cx="899326" cy="748914"/>
                    </a:xfrm>
                    <a:prstGeom prst="bentConnector2">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e 76"/>
                    <p:cNvGrpSpPr/>
                    <p:nvPr/>
                  </p:nvGrpSpPr>
                  <p:grpSpPr>
                    <a:xfrm rot="5400000">
                      <a:off x="4155015" y="4961489"/>
                      <a:ext cx="255591" cy="257705"/>
                      <a:chOff x="2819376" y="2735253"/>
                      <a:chExt cx="255591" cy="256385"/>
                    </a:xfrm>
                  </p:grpSpPr>
                  <p:sp>
                    <p:nvSpPr>
                      <p:cNvPr id="78" name="Rectangle 77"/>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9" name="Connecteur droit avec flèche 78"/>
                      <p:cNvCxnSpPr>
                        <a:stCxn id="78" idx="2"/>
                        <a:endCxn id="78"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00" name="Connecteur en angle 99"/>
                    <p:cNvCxnSpPr>
                      <a:stCxn id="11" idx="0"/>
                      <a:endCxn id="78" idx="2"/>
                    </p:cNvCxnSpPr>
                    <p:nvPr/>
                  </p:nvCxnSpPr>
                  <p:spPr>
                    <a:xfrm flipV="1">
                      <a:off x="2428860" y="5090342"/>
                      <a:ext cx="1725896" cy="402040"/>
                    </a:xfrm>
                    <a:prstGeom prst="bentConnector3">
                      <a:avLst>
                        <a:gd name="adj1" fmla="val 52304"/>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e 33"/>
                    <p:cNvGrpSpPr/>
                    <p:nvPr/>
                  </p:nvGrpSpPr>
                  <p:grpSpPr>
                    <a:xfrm>
                      <a:off x="3199732" y="4487877"/>
                      <a:ext cx="256907" cy="256385"/>
                      <a:chOff x="2819376" y="2735253"/>
                      <a:chExt cx="255591" cy="256385"/>
                    </a:xfrm>
                  </p:grpSpPr>
                  <p:sp>
                    <p:nvSpPr>
                      <p:cNvPr id="23" name="Rectangle 22"/>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p:cNvCxnSpPr>
                        <a:stCxn id="23" idx="2"/>
                        <a:endCxn id="23"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72" name="Groupe 171"/>
                    <p:cNvGrpSpPr/>
                    <p:nvPr/>
                  </p:nvGrpSpPr>
                  <p:grpSpPr>
                    <a:xfrm>
                      <a:off x="484107" y="3173409"/>
                      <a:ext cx="7853763" cy="3506836"/>
                      <a:chOff x="484107" y="3173409"/>
                      <a:chExt cx="7853763" cy="3506836"/>
                    </a:xfrm>
                  </p:grpSpPr>
                  <p:cxnSp>
                    <p:nvCxnSpPr>
                      <p:cNvPr id="66" name="Forme 65"/>
                      <p:cNvCxnSpPr>
                        <a:stCxn id="13" idx="2"/>
                      </p:cNvCxnSpPr>
                      <p:nvPr/>
                    </p:nvCxnSpPr>
                    <p:spPr>
                      <a:xfrm rot="5400000">
                        <a:off x="1016295" y="5598773"/>
                        <a:ext cx="164309" cy="1228685"/>
                      </a:xfrm>
                      <a:prstGeom prst="bentConnector2">
                        <a:avLst/>
                      </a:prstGeom>
                      <a:ln w="15875">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2500298" y="5239092"/>
                        <a:ext cx="1981853" cy="261610"/>
                      </a:xfrm>
                      <a:prstGeom prst="rect">
                        <a:avLst/>
                      </a:prstGeom>
                      <a:noFill/>
                    </p:spPr>
                    <p:txBody>
                      <a:bodyPr wrap="square" rtlCol="0">
                        <a:spAutoFit/>
                      </a:bodyPr>
                      <a:lstStyle/>
                      <a:p>
                        <a:r>
                          <a:rPr lang="fr-FR" sz="1100" dirty="0" smtClean="0"/>
                          <a:t>Courant  continu</a:t>
                        </a:r>
                        <a:endParaRPr lang="fr-FR" sz="1100" dirty="0"/>
                      </a:p>
                    </p:txBody>
                  </p:sp>
                  <p:cxnSp>
                    <p:nvCxnSpPr>
                      <p:cNvPr id="102" name="Connecteur droit 101"/>
                      <p:cNvCxnSpPr/>
                      <p:nvPr/>
                    </p:nvCxnSpPr>
                    <p:spPr>
                      <a:xfrm rot="5400000">
                        <a:off x="3294587" y="6076188"/>
                        <a:ext cx="1204929" cy="159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a:off x="3897051" y="6678657"/>
                        <a:ext cx="4294015"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a:endCxn id="35" idx="2"/>
                      </p:cNvCxnSpPr>
                      <p:nvPr/>
                    </p:nvCxnSpPr>
                    <p:spPr>
                      <a:xfrm rot="5400000" flipH="1" flipV="1">
                        <a:off x="6575413" y="5044654"/>
                        <a:ext cx="3249657" cy="18351"/>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e 23"/>
                      <p:cNvGrpSpPr/>
                      <p:nvPr/>
                    </p:nvGrpSpPr>
                    <p:grpSpPr>
                      <a:xfrm>
                        <a:off x="1584338" y="5875371"/>
                        <a:ext cx="256907" cy="256385"/>
                        <a:chOff x="2819376" y="2735253"/>
                        <a:chExt cx="255591" cy="256385"/>
                      </a:xfrm>
                    </p:grpSpPr>
                    <p:sp>
                      <p:nvSpPr>
                        <p:cNvPr id="13" name="Rectangle 12"/>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a:stCxn id="13" idx="2"/>
                          <a:endCxn id="13"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0" name="Groupe 26"/>
                      <p:cNvGrpSpPr/>
                      <p:nvPr/>
                    </p:nvGrpSpPr>
                    <p:grpSpPr>
                      <a:xfrm rot="5400000">
                        <a:off x="2172212" y="5363529"/>
                        <a:ext cx="255591" cy="257705"/>
                        <a:chOff x="2819376" y="2735253"/>
                        <a:chExt cx="255591" cy="256385"/>
                      </a:xfrm>
                    </p:grpSpPr>
                    <p:sp>
                      <p:nvSpPr>
                        <p:cNvPr id="11" name="Rectangle 10"/>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a:stCxn id="11" idx="2"/>
                          <a:endCxn id="11"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9" name="Groupe 44"/>
                      <p:cNvGrpSpPr/>
                      <p:nvPr/>
                    </p:nvGrpSpPr>
                    <p:grpSpPr>
                      <a:xfrm>
                        <a:off x="8080963" y="3173409"/>
                        <a:ext cx="256907" cy="256385"/>
                        <a:chOff x="3257532" y="2735253"/>
                        <a:chExt cx="255591" cy="256385"/>
                      </a:xfrm>
                    </p:grpSpPr>
                    <p:sp>
                      <p:nvSpPr>
                        <p:cNvPr id="35" name="Rectangle 34"/>
                        <p:cNvSpPr/>
                        <p:nvPr/>
                      </p:nvSpPr>
                      <p:spPr>
                        <a:xfrm>
                          <a:off x="3257532"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avec flèche 35"/>
                        <p:cNvCxnSpPr>
                          <a:stCxn id="35" idx="2"/>
                          <a:endCxn id="35" idx="0"/>
                        </p:cNvCxnSpPr>
                        <p:nvPr/>
                      </p:nvCxnSpPr>
                      <p:spPr>
                        <a:xfrm rot="5400000" flipH="1">
                          <a:off x="3257532"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grpSp>
        </p:grpSp>
      </p:grpSp>
      <p:grpSp>
        <p:nvGrpSpPr>
          <p:cNvPr id="181" name="Groupe 180"/>
          <p:cNvGrpSpPr/>
          <p:nvPr/>
        </p:nvGrpSpPr>
        <p:grpSpPr>
          <a:xfrm>
            <a:off x="4214810" y="1749401"/>
            <a:ext cx="4404118" cy="4564126"/>
            <a:chOff x="4214810" y="1749401"/>
            <a:chExt cx="4404118" cy="4564126"/>
          </a:xfrm>
        </p:grpSpPr>
        <p:sp>
          <p:nvSpPr>
            <p:cNvPr id="129" name="Rectangle 128"/>
            <p:cNvSpPr/>
            <p:nvPr/>
          </p:nvSpPr>
          <p:spPr>
            <a:xfrm>
              <a:off x="7494146" y="3209525"/>
              <a:ext cx="256907"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Rectangle 131"/>
            <p:cNvSpPr/>
            <p:nvPr/>
          </p:nvSpPr>
          <p:spPr>
            <a:xfrm>
              <a:off x="7787355" y="3209922"/>
              <a:ext cx="256907"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0" name="Groupe 179"/>
            <p:cNvGrpSpPr/>
            <p:nvPr/>
          </p:nvGrpSpPr>
          <p:grpSpPr>
            <a:xfrm>
              <a:off x="4214810" y="1749401"/>
              <a:ext cx="4404118" cy="4564126"/>
              <a:chOff x="4214810" y="1749401"/>
              <a:chExt cx="4404118" cy="4564126"/>
            </a:xfrm>
          </p:grpSpPr>
          <p:cxnSp>
            <p:nvCxnSpPr>
              <p:cNvPr id="114" name="Forme 113"/>
              <p:cNvCxnSpPr>
                <a:stCxn id="84" idx="0"/>
                <a:endCxn id="132" idx="2"/>
              </p:cNvCxnSpPr>
              <p:nvPr/>
            </p:nvCxnSpPr>
            <p:spPr>
              <a:xfrm flipV="1">
                <a:off x="6673777" y="3465513"/>
                <a:ext cx="1242032" cy="2467632"/>
              </a:xfrm>
              <a:prstGeom prst="bentConnector2">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Forme 133"/>
              <p:cNvCxnSpPr>
                <a:stCxn id="94" idx="0"/>
                <a:endCxn id="129" idx="2"/>
              </p:cNvCxnSpPr>
              <p:nvPr/>
            </p:nvCxnSpPr>
            <p:spPr>
              <a:xfrm flipV="1">
                <a:off x="5572747" y="3465116"/>
                <a:ext cx="2049853" cy="1409152"/>
              </a:xfrm>
              <a:prstGeom prst="bentConnector2">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stCxn id="129" idx="2"/>
                <a:endCxn id="129" idx="0"/>
              </p:cNvCxnSpPr>
              <p:nvPr/>
            </p:nvCxnSpPr>
            <p:spPr>
              <a:xfrm rot="5400000" flipH="1">
                <a:off x="7494804" y="3337317"/>
                <a:ext cx="255591" cy="1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a:stCxn id="132" idx="2"/>
                <a:endCxn id="132" idx="0"/>
              </p:cNvCxnSpPr>
              <p:nvPr/>
            </p:nvCxnSpPr>
            <p:spPr>
              <a:xfrm rot="5400000" flipH="1">
                <a:off x="7788013" y="3337714"/>
                <a:ext cx="255591" cy="1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77" name="Groupe 176"/>
              <p:cNvGrpSpPr/>
              <p:nvPr/>
            </p:nvGrpSpPr>
            <p:grpSpPr>
              <a:xfrm>
                <a:off x="4214810" y="1749401"/>
                <a:ext cx="4404118" cy="4564126"/>
                <a:chOff x="4190659" y="1749401"/>
                <a:chExt cx="4404118" cy="4564126"/>
              </a:xfrm>
            </p:grpSpPr>
            <p:grpSp>
              <p:nvGrpSpPr>
                <p:cNvPr id="42" name="Groupe 41"/>
                <p:cNvGrpSpPr/>
                <p:nvPr/>
              </p:nvGrpSpPr>
              <p:grpSpPr>
                <a:xfrm>
                  <a:off x="4741173" y="3100383"/>
                  <a:ext cx="697320" cy="839799"/>
                  <a:chOff x="1176291" y="4706955"/>
                  <a:chExt cx="1241840" cy="1534340"/>
                </a:xfrm>
              </p:grpSpPr>
              <p:grpSp>
                <p:nvGrpSpPr>
                  <p:cNvPr id="43" name="Groupe 63"/>
                  <p:cNvGrpSpPr/>
                  <p:nvPr/>
                </p:nvGrpSpPr>
                <p:grpSpPr>
                  <a:xfrm>
                    <a:off x="1176291" y="4706955"/>
                    <a:ext cx="1131903" cy="1483022"/>
                    <a:chOff x="3294045" y="2260584"/>
                    <a:chExt cx="1131903" cy="1483022"/>
                  </a:xfrm>
                </p:grpSpPr>
                <p:sp>
                  <p:nvSpPr>
                    <p:cNvPr id="50" name="ZoneTexte 49"/>
                    <p:cNvSpPr txBox="1"/>
                    <p:nvPr/>
                  </p:nvSpPr>
                  <p:spPr>
                    <a:xfrm>
                      <a:off x="3294045" y="2260584"/>
                      <a:ext cx="1131903" cy="618549"/>
                    </a:xfrm>
                    <a:prstGeom prst="rect">
                      <a:avLst/>
                    </a:prstGeom>
                    <a:noFill/>
                    <a:ln>
                      <a:solidFill>
                        <a:schemeClr val="tx1"/>
                      </a:solidFill>
                    </a:ln>
                  </p:spPr>
                  <p:txBody>
                    <a:bodyPr wrap="square" lIns="0" rIns="0" rtlCol="0">
                      <a:spAutoFit/>
                    </a:bodyPr>
                    <a:lstStyle/>
                    <a:p>
                      <a:pPr algn="ctr"/>
                      <a:r>
                        <a:rPr lang="fr-FR" sz="800" dirty="0" smtClean="0">
                          <a:solidFill>
                            <a:srgbClr val="0070C0"/>
                          </a:solidFill>
                        </a:rPr>
                        <a:t>« block »</a:t>
                      </a:r>
                    </a:p>
                    <a:p>
                      <a:pPr algn="ctr"/>
                      <a:r>
                        <a:rPr lang="fr-FR" sz="800" dirty="0" smtClean="0">
                          <a:solidFill>
                            <a:srgbClr val="0070C0"/>
                          </a:solidFill>
                        </a:rPr>
                        <a:t>moteur</a:t>
                      </a:r>
                      <a:endParaRPr lang="fr-FR" sz="800" dirty="0">
                        <a:solidFill>
                          <a:srgbClr val="0070C0"/>
                        </a:solidFill>
                      </a:endParaRPr>
                    </a:p>
                  </p:txBody>
                </p:sp>
                <p:sp>
                  <p:nvSpPr>
                    <p:cNvPr id="51" name="Rectangle 50"/>
                    <p:cNvSpPr/>
                    <p:nvPr/>
                  </p:nvSpPr>
                  <p:spPr>
                    <a:xfrm>
                      <a:off x="3294045" y="2794267"/>
                      <a:ext cx="1131903" cy="949339"/>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44" name="Groupe 64"/>
                  <p:cNvGrpSpPr/>
                  <p:nvPr/>
                </p:nvGrpSpPr>
                <p:grpSpPr>
                  <a:xfrm>
                    <a:off x="1577934" y="5984910"/>
                    <a:ext cx="255591" cy="256385"/>
                    <a:chOff x="2819376" y="2735253"/>
                    <a:chExt cx="255591" cy="256385"/>
                  </a:xfrm>
                </p:grpSpPr>
                <p:sp>
                  <p:nvSpPr>
                    <p:cNvPr id="48" name="Rectangle 47"/>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avec flèche 48"/>
                    <p:cNvCxnSpPr>
                      <a:stCxn id="48" idx="2"/>
                      <a:endCxn id="48"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5" name="Groupe 65"/>
                  <p:cNvGrpSpPr/>
                  <p:nvPr/>
                </p:nvGrpSpPr>
                <p:grpSpPr>
                  <a:xfrm rot="5400000">
                    <a:off x="2162143" y="5473729"/>
                    <a:ext cx="255591" cy="256385"/>
                    <a:chOff x="2819376" y="2735253"/>
                    <a:chExt cx="255591" cy="256385"/>
                  </a:xfrm>
                </p:grpSpPr>
                <p:sp>
                  <p:nvSpPr>
                    <p:cNvPr id="46" name="Rectangle 45"/>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avec flèche 46"/>
                    <p:cNvCxnSpPr>
                      <a:stCxn id="46" idx="2"/>
                      <a:endCxn id="46"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52" name="Groupe 51"/>
                <p:cNvGrpSpPr/>
                <p:nvPr/>
              </p:nvGrpSpPr>
              <p:grpSpPr>
                <a:xfrm>
                  <a:off x="5768801" y="3611565"/>
                  <a:ext cx="880824" cy="912825"/>
                  <a:chOff x="1176291" y="4706955"/>
                  <a:chExt cx="1241839" cy="1534340"/>
                </a:xfrm>
              </p:grpSpPr>
              <p:grpSp>
                <p:nvGrpSpPr>
                  <p:cNvPr id="53" name="Groupe 73"/>
                  <p:cNvGrpSpPr/>
                  <p:nvPr/>
                </p:nvGrpSpPr>
                <p:grpSpPr>
                  <a:xfrm>
                    <a:off x="1176291" y="4706955"/>
                    <a:ext cx="1131903" cy="1483022"/>
                    <a:chOff x="3294045" y="2260584"/>
                    <a:chExt cx="1131903" cy="1483022"/>
                  </a:xfrm>
                </p:grpSpPr>
                <p:sp>
                  <p:nvSpPr>
                    <p:cNvPr id="60" name="ZoneTexte 59"/>
                    <p:cNvSpPr txBox="1"/>
                    <p:nvPr/>
                  </p:nvSpPr>
                  <p:spPr>
                    <a:xfrm>
                      <a:off x="3294045" y="2260584"/>
                      <a:ext cx="1131903" cy="775999"/>
                    </a:xfrm>
                    <a:prstGeom prst="rect">
                      <a:avLst/>
                    </a:prstGeom>
                    <a:noFill/>
                    <a:ln>
                      <a:solidFill>
                        <a:schemeClr val="tx1"/>
                      </a:solidFill>
                    </a:ln>
                  </p:spPr>
                  <p:txBody>
                    <a:bodyPr wrap="square" rtlCol="0">
                      <a:spAutoFit/>
                    </a:bodyPr>
                    <a:lstStyle/>
                    <a:p>
                      <a:pPr algn="ctr"/>
                      <a:r>
                        <a:rPr lang="fr-FR" sz="800" dirty="0" smtClean="0">
                          <a:solidFill>
                            <a:srgbClr val="0070C0"/>
                          </a:solidFill>
                        </a:rPr>
                        <a:t>« block »</a:t>
                      </a:r>
                    </a:p>
                    <a:p>
                      <a:pPr algn="ctr"/>
                      <a:r>
                        <a:rPr lang="fr-FR" sz="800" dirty="0" err="1" smtClean="0">
                          <a:solidFill>
                            <a:srgbClr val="0070C0"/>
                          </a:solidFill>
                        </a:rPr>
                        <a:t>transmettreur</a:t>
                      </a:r>
                      <a:endParaRPr lang="fr-FR" sz="800" dirty="0">
                        <a:solidFill>
                          <a:srgbClr val="0070C0"/>
                        </a:solidFill>
                      </a:endParaRPr>
                    </a:p>
                  </p:txBody>
                </p:sp>
                <p:sp>
                  <p:nvSpPr>
                    <p:cNvPr id="61" name="Rectangle 60"/>
                    <p:cNvSpPr/>
                    <p:nvPr/>
                  </p:nvSpPr>
                  <p:spPr>
                    <a:xfrm>
                      <a:off x="3294045" y="2794267"/>
                      <a:ext cx="1131903" cy="949339"/>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54" name="Groupe 74"/>
                  <p:cNvGrpSpPr/>
                  <p:nvPr/>
                </p:nvGrpSpPr>
                <p:grpSpPr>
                  <a:xfrm>
                    <a:off x="1577934" y="5984910"/>
                    <a:ext cx="255591" cy="256385"/>
                    <a:chOff x="2819376" y="2735253"/>
                    <a:chExt cx="255591" cy="256385"/>
                  </a:xfrm>
                </p:grpSpPr>
                <p:sp>
                  <p:nvSpPr>
                    <p:cNvPr id="58" name="Rectangle 57"/>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9" name="Connecteur droit avec flèche 58"/>
                    <p:cNvCxnSpPr>
                      <a:stCxn id="58" idx="2"/>
                      <a:endCxn id="58"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5" name="Groupe 75"/>
                  <p:cNvGrpSpPr/>
                  <p:nvPr/>
                </p:nvGrpSpPr>
                <p:grpSpPr>
                  <a:xfrm rot="5400000">
                    <a:off x="2162142" y="5473728"/>
                    <a:ext cx="255591" cy="256385"/>
                    <a:chOff x="2819376" y="2735253"/>
                    <a:chExt cx="255591" cy="256385"/>
                  </a:xfrm>
                </p:grpSpPr>
                <p:sp>
                  <p:nvSpPr>
                    <p:cNvPr id="56" name="Rectangle 55"/>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 name="Connecteur droit avec flèche 56"/>
                    <p:cNvCxnSpPr>
                      <a:stCxn id="56" idx="2"/>
                      <a:endCxn id="56"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80" name="Groupe 79"/>
                <p:cNvGrpSpPr/>
                <p:nvPr/>
              </p:nvGrpSpPr>
              <p:grpSpPr>
                <a:xfrm>
                  <a:off x="5768801" y="5400702"/>
                  <a:ext cx="880824" cy="912825"/>
                  <a:chOff x="1176291" y="4706955"/>
                  <a:chExt cx="1241839" cy="1534340"/>
                </a:xfrm>
              </p:grpSpPr>
              <p:grpSp>
                <p:nvGrpSpPr>
                  <p:cNvPr id="81" name="Groupe 136"/>
                  <p:cNvGrpSpPr/>
                  <p:nvPr/>
                </p:nvGrpSpPr>
                <p:grpSpPr>
                  <a:xfrm>
                    <a:off x="1176291" y="4706955"/>
                    <a:ext cx="1131903" cy="1483022"/>
                    <a:chOff x="3294045" y="2260584"/>
                    <a:chExt cx="1131903" cy="1483022"/>
                  </a:xfrm>
                </p:grpSpPr>
                <p:sp>
                  <p:nvSpPr>
                    <p:cNvPr id="88" name="ZoneTexte 87"/>
                    <p:cNvSpPr txBox="1"/>
                    <p:nvPr/>
                  </p:nvSpPr>
                  <p:spPr>
                    <a:xfrm>
                      <a:off x="3294045" y="2260584"/>
                      <a:ext cx="1131903" cy="569065"/>
                    </a:xfrm>
                    <a:prstGeom prst="rect">
                      <a:avLst/>
                    </a:prstGeom>
                    <a:noFill/>
                    <a:ln>
                      <a:solidFill>
                        <a:schemeClr val="tx1"/>
                      </a:solidFill>
                    </a:ln>
                  </p:spPr>
                  <p:txBody>
                    <a:bodyPr wrap="square" rtlCol="0">
                      <a:spAutoFit/>
                    </a:bodyPr>
                    <a:lstStyle/>
                    <a:p>
                      <a:pPr algn="ctr"/>
                      <a:r>
                        <a:rPr lang="fr-FR" sz="800" dirty="0" smtClean="0">
                          <a:solidFill>
                            <a:srgbClr val="0070C0"/>
                          </a:solidFill>
                        </a:rPr>
                        <a:t>« block »</a:t>
                      </a:r>
                    </a:p>
                    <a:p>
                      <a:pPr algn="ctr"/>
                      <a:r>
                        <a:rPr lang="fr-FR" sz="800" dirty="0" smtClean="0">
                          <a:solidFill>
                            <a:srgbClr val="0070C0"/>
                          </a:solidFill>
                        </a:rPr>
                        <a:t>Capteur e+</a:t>
                      </a:r>
                      <a:endParaRPr lang="fr-FR" sz="800" dirty="0">
                        <a:solidFill>
                          <a:srgbClr val="0070C0"/>
                        </a:solidFill>
                      </a:endParaRPr>
                    </a:p>
                  </p:txBody>
                </p:sp>
                <p:sp>
                  <p:nvSpPr>
                    <p:cNvPr id="89" name="Rectangle 88"/>
                    <p:cNvSpPr/>
                    <p:nvPr/>
                  </p:nvSpPr>
                  <p:spPr>
                    <a:xfrm>
                      <a:off x="3294045" y="2794267"/>
                      <a:ext cx="1131903" cy="949339"/>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82" name="Groupe 137"/>
                  <p:cNvGrpSpPr/>
                  <p:nvPr/>
                </p:nvGrpSpPr>
                <p:grpSpPr>
                  <a:xfrm>
                    <a:off x="1577934" y="5984910"/>
                    <a:ext cx="255591" cy="256385"/>
                    <a:chOff x="2819376" y="2735253"/>
                    <a:chExt cx="255591" cy="256385"/>
                  </a:xfrm>
                </p:grpSpPr>
                <p:sp>
                  <p:nvSpPr>
                    <p:cNvPr id="86" name="Rectangle 85"/>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7" name="Connecteur droit avec flèche 86"/>
                    <p:cNvCxnSpPr>
                      <a:stCxn id="86" idx="2"/>
                      <a:endCxn id="86"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83" name="Groupe 138"/>
                  <p:cNvGrpSpPr/>
                  <p:nvPr/>
                </p:nvGrpSpPr>
                <p:grpSpPr>
                  <a:xfrm rot="5400000">
                    <a:off x="2162142" y="5473728"/>
                    <a:ext cx="255591" cy="256385"/>
                    <a:chOff x="2819376" y="2735253"/>
                    <a:chExt cx="255591" cy="256385"/>
                  </a:xfrm>
                </p:grpSpPr>
                <p:sp>
                  <p:nvSpPr>
                    <p:cNvPr id="84" name="Rectangle 83"/>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5" name="Connecteur droit avec flèche 84"/>
                    <p:cNvCxnSpPr>
                      <a:stCxn id="84" idx="2"/>
                      <a:endCxn id="84"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90" name="Groupe 89"/>
                <p:cNvGrpSpPr/>
                <p:nvPr/>
              </p:nvGrpSpPr>
              <p:grpSpPr>
                <a:xfrm>
                  <a:off x="4667771" y="4341825"/>
                  <a:ext cx="880824" cy="912825"/>
                  <a:chOff x="1176291" y="4706955"/>
                  <a:chExt cx="1241839" cy="1534340"/>
                </a:xfrm>
              </p:grpSpPr>
              <p:grpSp>
                <p:nvGrpSpPr>
                  <p:cNvPr id="91" name="Groupe 147"/>
                  <p:cNvGrpSpPr/>
                  <p:nvPr/>
                </p:nvGrpSpPr>
                <p:grpSpPr>
                  <a:xfrm>
                    <a:off x="1176291" y="4706955"/>
                    <a:ext cx="1131903" cy="1483022"/>
                    <a:chOff x="3294045" y="2260584"/>
                    <a:chExt cx="1131903" cy="1483022"/>
                  </a:xfrm>
                </p:grpSpPr>
                <p:sp>
                  <p:nvSpPr>
                    <p:cNvPr id="98" name="ZoneTexte 97"/>
                    <p:cNvSpPr txBox="1"/>
                    <p:nvPr/>
                  </p:nvSpPr>
                  <p:spPr>
                    <a:xfrm>
                      <a:off x="3294045" y="2260584"/>
                      <a:ext cx="1131903" cy="569065"/>
                    </a:xfrm>
                    <a:prstGeom prst="rect">
                      <a:avLst/>
                    </a:prstGeom>
                    <a:noFill/>
                    <a:ln>
                      <a:solidFill>
                        <a:schemeClr val="tx1"/>
                      </a:solidFill>
                    </a:ln>
                  </p:spPr>
                  <p:txBody>
                    <a:bodyPr wrap="square" rtlCol="0">
                      <a:spAutoFit/>
                    </a:bodyPr>
                    <a:lstStyle/>
                    <a:p>
                      <a:pPr algn="ctr"/>
                      <a:r>
                        <a:rPr lang="fr-FR" sz="800" dirty="0" smtClean="0">
                          <a:solidFill>
                            <a:srgbClr val="0070C0"/>
                          </a:solidFill>
                        </a:rPr>
                        <a:t>« block »</a:t>
                      </a:r>
                    </a:p>
                    <a:p>
                      <a:pPr algn="ctr"/>
                      <a:r>
                        <a:rPr lang="fr-FR" sz="800" dirty="0" smtClean="0">
                          <a:solidFill>
                            <a:srgbClr val="0070C0"/>
                          </a:solidFill>
                        </a:rPr>
                        <a:t>Capteur e-</a:t>
                      </a:r>
                      <a:endParaRPr lang="fr-FR" sz="800" dirty="0">
                        <a:solidFill>
                          <a:srgbClr val="0070C0"/>
                        </a:solidFill>
                      </a:endParaRPr>
                    </a:p>
                  </p:txBody>
                </p:sp>
                <p:sp>
                  <p:nvSpPr>
                    <p:cNvPr id="99" name="Rectangle 98"/>
                    <p:cNvSpPr/>
                    <p:nvPr/>
                  </p:nvSpPr>
                  <p:spPr>
                    <a:xfrm>
                      <a:off x="3294045" y="2794267"/>
                      <a:ext cx="1131903" cy="949339"/>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92" name="Groupe 148"/>
                  <p:cNvGrpSpPr/>
                  <p:nvPr/>
                </p:nvGrpSpPr>
                <p:grpSpPr>
                  <a:xfrm>
                    <a:off x="1577934" y="5984910"/>
                    <a:ext cx="255591" cy="256385"/>
                    <a:chOff x="2819376" y="2735253"/>
                    <a:chExt cx="255591" cy="256385"/>
                  </a:xfrm>
                </p:grpSpPr>
                <p:sp>
                  <p:nvSpPr>
                    <p:cNvPr id="96" name="Rectangle 95"/>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7" name="Connecteur droit avec flèche 96"/>
                    <p:cNvCxnSpPr>
                      <a:stCxn id="96" idx="2"/>
                      <a:endCxn id="96"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93" name="Groupe 149"/>
                  <p:cNvGrpSpPr/>
                  <p:nvPr/>
                </p:nvGrpSpPr>
                <p:grpSpPr>
                  <a:xfrm rot="5400000">
                    <a:off x="2162142" y="5473728"/>
                    <a:ext cx="255591" cy="256385"/>
                    <a:chOff x="2819376" y="2735253"/>
                    <a:chExt cx="255591" cy="256385"/>
                  </a:xfrm>
                </p:grpSpPr>
                <p:sp>
                  <p:nvSpPr>
                    <p:cNvPr id="94" name="Rectangle 93"/>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5" name="Connecteur droit avec flèche 94"/>
                    <p:cNvCxnSpPr>
                      <a:stCxn id="94" idx="2"/>
                      <a:endCxn id="94"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cxnSp>
              <p:nvCxnSpPr>
                <p:cNvPr id="110" name="Connecteur droit 109"/>
                <p:cNvCxnSpPr>
                  <a:stCxn id="48" idx="2"/>
                </p:cNvCxnSpPr>
                <p:nvPr/>
              </p:nvCxnSpPr>
              <p:spPr>
                <a:xfrm rot="5400000">
                  <a:off x="4908611" y="4065919"/>
                  <a:ext cx="256026" cy="368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rot="10800000">
                  <a:off x="4557669" y="4195773"/>
                  <a:ext cx="477113"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 name="Forme 111"/>
                <p:cNvCxnSpPr>
                  <a:stCxn id="78" idx="0"/>
                </p:cNvCxnSpPr>
                <p:nvPr/>
              </p:nvCxnSpPr>
              <p:spPr>
                <a:xfrm flipV="1">
                  <a:off x="4411663" y="4195773"/>
                  <a:ext cx="146006" cy="894569"/>
                </a:xfrm>
                <a:prstGeom prst="bentConnector2">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 name="Forme 117"/>
                <p:cNvCxnSpPr>
                  <a:stCxn id="46" idx="0"/>
                </p:cNvCxnSpPr>
                <p:nvPr/>
              </p:nvCxnSpPr>
              <p:spPr>
                <a:xfrm>
                  <a:off x="5438492" y="3590229"/>
                  <a:ext cx="256907" cy="1189752"/>
                </a:xfrm>
                <a:prstGeom prst="bentConnector2">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Forme 118"/>
                <p:cNvCxnSpPr>
                  <a:endCxn id="58" idx="2"/>
                </p:cNvCxnSpPr>
                <p:nvPr/>
              </p:nvCxnSpPr>
              <p:spPr>
                <a:xfrm flipV="1">
                  <a:off x="5695399" y="4523918"/>
                  <a:ext cx="448927" cy="256063"/>
                </a:xfrm>
                <a:prstGeom prst="bentConnector2">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Connecteur en angle 119"/>
                <p:cNvCxnSpPr>
                  <a:stCxn id="56" idx="0"/>
                </p:cNvCxnSpPr>
                <p:nvPr/>
              </p:nvCxnSpPr>
              <p:spPr>
                <a:xfrm flipH="1">
                  <a:off x="5034781" y="4144008"/>
                  <a:ext cx="1614844" cy="1220181"/>
                </a:xfrm>
                <a:prstGeom prst="bentConnector3">
                  <a:avLst>
                    <a:gd name="adj1" fmla="val -4455"/>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a:endCxn id="96" idx="2"/>
                </p:cNvCxnSpPr>
                <p:nvPr/>
              </p:nvCxnSpPr>
              <p:spPr>
                <a:xfrm rot="5400000" flipH="1" flipV="1">
                  <a:off x="4984035" y="5304927"/>
                  <a:ext cx="110011" cy="8514"/>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22" name="Groupe 121"/>
                <p:cNvGrpSpPr/>
                <p:nvPr/>
              </p:nvGrpSpPr>
              <p:grpSpPr>
                <a:xfrm rot="5400000">
                  <a:off x="4613283" y="3519814"/>
                  <a:ext cx="219077" cy="183505"/>
                  <a:chOff x="2819376" y="2735253"/>
                  <a:chExt cx="255591" cy="256385"/>
                </a:xfrm>
              </p:grpSpPr>
              <p:sp>
                <p:nvSpPr>
                  <p:cNvPr id="123" name="Rectangle 122"/>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4" name="Connecteur droit avec flèche 123"/>
                  <p:cNvCxnSpPr>
                    <a:stCxn id="123" idx="2"/>
                    <a:endCxn id="123"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25" name="Forme 124"/>
                <p:cNvCxnSpPr>
                  <a:stCxn id="31" idx="0"/>
                </p:cNvCxnSpPr>
                <p:nvPr/>
              </p:nvCxnSpPr>
              <p:spPr>
                <a:xfrm flipV="1">
                  <a:off x="8485074" y="1749402"/>
                  <a:ext cx="109703" cy="1041019"/>
                </a:xfrm>
                <a:prstGeom prst="bentConnector2">
                  <a:avLst/>
                </a:prstGeom>
                <a:ln w="15875"/>
              </p:spPr>
              <p:style>
                <a:lnRef idx="1">
                  <a:schemeClr val="accent1"/>
                </a:lnRef>
                <a:fillRef idx="0">
                  <a:schemeClr val="accent1"/>
                </a:fillRef>
                <a:effectRef idx="0">
                  <a:schemeClr val="accent1"/>
                </a:effectRef>
                <a:fontRef idx="minor">
                  <a:schemeClr val="tx1"/>
                </a:fontRef>
              </p:style>
            </p:cxnSp>
            <p:cxnSp>
              <p:nvCxnSpPr>
                <p:cNvPr id="126" name="Connecteur en angle 125"/>
                <p:cNvCxnSpPr/>
                <p:nvPr/>
              </p:nvCxnSpPr>
              <p:spPr>
                <a:xfrm rot="10800000" flipV="1">
                  <a:off x="4190659" y="1749401"/>
                  <a:ext cx="4404118" cy="255592"/>
                </a:xfrm>
                <a:prstGeom prst="bentConnector3">
                  <a:avLst>
                    <a:gd name="adj1" fmla="val 50000"/>
                  </a:avLst>
                </a:prstGeom>
                <a:ln w="15875"/>
              </p:spPr>
              <p:style>
                <a:lnRef idx="1">
                  <a:schemeClr val="accent1"/>
                </a:lnRef>
                <a:fillRef idx="0">
                  <a:schemeClr val="accent1"/>
                </a:fillRef>
                <a:effectRef idx="0">
                  <a:schemeClr val="accent1"/>
                </a:effectRef>
                <a:fontRef idx="minor">
                  <a:schemeClr val="tx1"/>
                </a:fontRef>
              </p:style>
            </p:cxnSp>
            <p:cxnSp>
              <p:nvCxnSpPr>
                <p:cNvPr id="127" name="Forme 126"/>
                <p:cNvCxnSpPr>
                  <a:stCxn id="123" idx="2"/>
                </p:cNvCxnSpPr>
                <p:nvPr/>
              </p:nvCxnSpPr>
              <p:spPr>
                <a:xfrm rot="10800000">
                  <a:off x="4190660" y="2004994"/>
                  <a:ext cx="440980" cy="1606575"/>
                </a:xfrm>
                <a:prstGeom prst="bentConnector2">
                  <a:avLst/>
                </a:prstGeom>
                <a:ln w="15875"/>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rot="5400000">
                  <a:off x="8228827" y="2661969"/>
                  <a:ext cx="255591" cy="25690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2" name="Connecteur droit avec flèche 31"/>
              <p:cNvCxnSpPr/>
              <p:nvPr/>
            </p:nvCxnSpPr>
            <p:spPr>
              <a:xfrm rot="10800000" flipH="1">
                <a:off x="8244183" y="2789628"/>
                <a:ext cx="25690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148" name="Groupe 147"/>
          <p:cNvGrpSpPr/>
          <p:nvPr/>
        </p:nvGrpSpPr>
        <p:grpSpPr>
          <a:xfrm>
            <a:off x="1139778" y="2297097"/>
            <a:ext cx="1137731" cy="1424007"/>
            <a:chOff x="3294045" y="2260584"/>
            <a:chExt cx="1131903" cy="1424007"/>
          </a:xfrm>
        </p:grpSpPr>
        <p:sp>
          <p:nvSpPr>
            <p:cNvPr id="149" name="ZoneTexte 148"/>
            <p:cNvSpPr txBox="1"/>
            <p:nvPr/>
          </p:nvSpPr>
          <p:spPr>
            <a:xfrm>
              <a:off x="3294045" y="2260584"/>
              <a:ext cx="1131903" cy="553998"/>
            </a:xfrm>
            <a:prstGeom prst="rect">
              <a:avLst/>
            </a:prstGeom>
            <a:solidFill>
              <a:schemeClr val="bg1"/>
            </a:solidFill>
            <a:ln>
              <a:solidFill>
                <a:schemeClr val="tx1"/>
              </a:solidFill>
            </a:ln>
          </p:spPr>
          <p:txBody>
            <a:bodyPr wrap="square" lIns="0" rIns="0" rtlCol="0">
              <a:spAutoFit/>
            </a:bodyPr>
            <a:lstStyle/>
            <a:p>
              <a:pPr algn="ctr"/>
              <a:r>
                <a:rPr lang="fr-FR" sz="900" dirty="0" smtClean="0">
                  <a:solidFill>
                    <a:srgbClr val="0070C0"/>
                  </a:solidFill>
                </a:rPr>
                <a:t>« block »</a:t>
              </a:r>
            </a:p>
            <a:p>
              <a:pPr algn="ctr"/>
              <a:r>
                <a:rPr lang="fr-FR" sz="1100" dirty="0" smtClean="0">
                  <a:solidFill>
                    <a:srgbClr val="0070C0"/>
                  </a:solidFill>
                </a:rPr>
                <a:t>Télécommande</a:t>
              </a:r>
              <a:endParaRPr lang="fr-FR" sz="900" dirty="0" smtClean="0">
                <a:solidFill>
                  <a:srgbClr val="0070C0"/>
                </a:solidFill>
              </a:endParaRPr>
            </a:p>
            <a:p>
              <a:pPr algn="ctr"/>
              <a:endParaRPr lang="fr-FR" sz="1000" dirty="0">
                <a:solidFill>
                  <a:srgbClr val="FF0000"/>
                </a:solidFill>
              </a:endParaRPr>
            </a:p>
          </p:txBody>
        </p:sp>
        <p:sp>
          <p:nvSpPr>
            <p:cNvPr id="150" name="Rectangle 149"/>
            <p:cNvSpPr/>
            <p:nvPr/>
          </p:nvSpPr>
          <p:spPr>
            <a:xfrm>
              <a:off x="3294045" y="2735253"/>
              <a:ext cx="1131903" cy="949338"/>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171" name="Groupe 170"/>
          <p:cNvGrpSpPr/>
          <p:nvPr/>
        </p:nvGrpSpPr>
        <p:grpSpPr>
          <a:xfrm>
            <a:off x="440951" y="2114532"/>
            <a:ext cx="6943491" cy="1350981"/>
            <a:chOff x="440951" y="2114532"/>
            <a:chExt cx="6943491" cy="1350981"/>
          </a:xfrm>
        </p:grpSpPr>
        <p:sp>
          <p:nvSpPr>
            <p:cNvPr id="33" name="Rectangle 32"/>
            <p:cNvSpPr/>
            <p:nvPr/>
          </p:nvSpPr>
          <p:spPr>
            <a:xfrm rot="5400000">
              <a:off x="7127397" y="2661969"/>
              <a:ext cx="255591" cy="25690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Rectangle 107"/>
            <p:cNvSpPr/>
            <p:nvPr/>
          </p:nvSpPr>
          <p:spPr>
            <a:xfrm rot="5400000">
              <a:off x="7128193" y="2990186"/>
              <a:ext cx="255591" cy="25690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0" name="Groupe 169"/>
            <p:cNvGrpSpPr/>
            <p:nvPr/>
          </p:nvGrpSpPr>
          <p:grpSpPr>
            <a:xfrm>
              <a:off x="440951" y="2114532"/>
              <a:ext cx="6942695" cy="1350981"/>
              <a:chOff x="440951" y="2114532"/>
              <a:chExt cx="6942695" cy="1350981"/>
            </a:xfrm>
          </p:grpSpPr>
          <p:cxnSp>
            <p:nvCxnSpPr>
              <p:cNvPr id="117" name="Connecteur droit 116"/>
              <p:cNvCxnSpPr/>
              <p:nvPr/>
            </p:nvCxnSpPr>
            <p:spPr>
              <a:xfrm rot="5400000" flipH="1" flipV="1">
                <a:off x="6651739" y="2516175"/>
                <a:ext cx="510387" cy="7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a:stCxn id="62" idx="0"/>
              </p:cNvCxnSpPr>
              <p:nvPr/>
            </p:nvCxnSpPr>
            <p:spPr>
              <a:xfrm>
                <a:off x="440951" y="3009101"/>
                <a:ext cx="587216" cy="39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483859" y="3355974"/>
                <a:ext cx="587216" cy="39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Connecteur en angle 114"/>
              <p:cNvCxnSpPr>
                <a:stCxn id="157" idx="0"/>
              </p:cNvCxnSpPr>
              <p:nvPr/>
            </p:nvCxnSpPr>
            <p:spPr>
              <a:xfrm flipV="1">
                <a:off x="2383334" y="2260584"/>
                <a:ext cx="4523197" cy="712004"/>
              </a:xfrm>
              <a:prstGeom prst="bentConnector3">
                <a:avLst>
                  <a:gd name="adj1" fmla="val 29152"/>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rot="10800000">
                <a:off x="6906532" y="2771766"/>
                <a:ext cx="220206"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Forme 134"/>
              <p:cNvCxnSpPr>
                <a:stCxn id="108" idx="2"/>
              </p:cNvCxnSpPr>
              <p:nvPr/>
            </p:nvCxnSpPr>
            <p:spPr>
              <a:xfrm rot="10800000">
                <a:off x="6833130" y="2114532"/>
                <a:ext cx="294406" cy="1004108"/>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Forme 341"/>
              <p:cNvCxnSpPr>
                <a:stCxn id="152" idx="0"/>
              </p:cNvCxnSpPr>
              <p:nvPr/>
            </p:nvCxnSpPr>
            <p:spPr>
              <a:xfrm flipV="1">
                <a:off x="2383334" y="2114532"/>
                <a:ext cx="4449795" cy="1186673"/>
              </a:xfrm>
              <a:prstGeom prst="bentConnector3">
                <a:avLst>
                  <a:gd name="adj1" fmla="val 8045"/>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10800000" flipH="1">
                <a:off x="7126739" y="2789628"/>
                <a:ext cx="25690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51" name="Groupe 150"/>
              <p:cNvGrpSpPr/>
              <p:nvPr/>
            </p:nvGrpSpPr>
            <p:grpSpPr>
              <a:xfrm rot="5400000">
                <a:off x="2126686" y="3172352"/>
                <a:ext cx="255591" cy="257705"/>
                <a:chOff x="2819376" y="2735253"/>
                <a:chExt cx="255591" cy="256385"/>
              </a:xfrm>
            </p:grpSpPr>
            <p:sp>
              <p:nvSpPr>
                <p:cNvPr id="152" name="Rectangle 151"/>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3" name="Connecteur droit avec flèche 152"/>
                <p:cNvCxnSpPr>
                  <a:stCxn id="152" idx="2"/>
                  <a:endCxn id="152"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4" name="Rectangle 153"/>
              <p:cNvSpPr/>
              <p:nvPr/>
            </p:nvSpPr>
            <p:spPr>
              <a:xfrm rot="5400000" flipH="1">
                <a:off x="1030896" y="2880647"/>
                <a:ext cx="255592" cy="25690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p:cNvSpPr/>
              <p:nvPr/>
            </p:nvSpPr>
            <p:spPr>
              <a:xfrm rot="5400000" flipH="1">
                <a:off x="1030897" y="3209265"/>
                <a:ext cx="255590" cy="2569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6" name="Groupe 155"/>
              <p:cNvGrpSpPr/>
              <p:nvPr/>
            </p:nvGrpSpPr>
            <p:grpSpPr>
              <a:xfrm rot="5400000">
                <a:off x="2126686" y="2843735"/>
                <a:ext cx="255591" cy="257705"/>
                <a:chOff x="2819376" y="2735253"/>
                <a:chExt cx="255591" cy="256385"/>
              </a:xfrm>
            </p:grpSpPr>
            <p:sp>
              <p:nvSpPr>
                <p:cNvPr id="157" name="Rectangle 156"/>
                <p:cNvSpPr/>
                <p:nvPr/>
              </p:nvSpPr>
              <p:spPr>
                <a:xfrm>
                  <a:off x="2819376" y="2735253"/>
                  <a:ext cx="255591" cy="25559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8" name="Connecteur droit avec flèche 157"/>
                <p:cNvCxnSpPr>
                  <a:stCxn id="157" idx="2"/>
                  <a:endCxn id="157" idx="0"/>
                </p:cNvCxnSpPr>
                <p:nvPr/>
              </p:nvCxnSpPr>
              <p:spPr>
                <a:xfrm rot="5400000" flipH="1">
                  <a:off x="2819376" y="2863049"/>
                  <a:ext cx="25559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09" name="Connecteur droit avec flèche 108"/>
              <p:cNvCxnSpPr>
                <a:stCxn id="108" idx="2"/>
                <a:endCxn id="108" idx="0"/>
              </p:cNvCxnSpPr>
              <p:nvPr/>
            </p:nvCxnSpPr>
            <p:spPr>
              <a:xfrm rot="10800000" flipH="1">
                <a:off x="7126736" y="3117846"/>
                <a:ext cx="25690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182" name="Groupe 181"/>
          <p:cNvGrpSpPr/>
          <p:nvPr/>
        </p:nvGrpSpPr>
        <p:grpSpPr>
          <a:xfrm>
            <a:off x="7000892" y="4714884"/>
            <a:ext cx="2101781" cy="1785950"/>
            <a:chOff x="8429653" y="5857892"/>
            <a:chExt cx="2101781" cy="1785950"/>
          </a:xfrm>
        </p:grpSpPr>
        <p:sp>
          <p:nvSpPr>
            <p:cNvPr id="113" name="ZoneTexte 112"/>
            <p:cNvSpPr txBox="1"/>
            <p:nvPr/>
          </p:nvSpPr>
          <p:spPr>
            <a:xfrm>
              <a:off x="8508977" y="7208873"/>
              <a:ext cx="513814" cy="215444"/>
            </a:xfrm>
            <a:prstGeom prst="rect">
              <a:avLst/>
            </a:prstGeom>
            <a:noFill/>
          </p:spPr>
          <p:txBody>
            <a:bodyPr wrap="square" rtlCol="0">
              <a:spAutoFit/>
            </a:bodyPr>
            <a:lstStyle/>
            <a:p>
              <a:r>
                <a:rPr lang="fr-FR" sz="800" dirty="0" smtClean="0"/>
                <a:t>I4</a:t>
              </a:r>
              <a:endParaRPr lang="fr-FR" sz="800" dirty="0"/>
            </a:p>
          </p:txBody>
        </p:sp>
        <p:sp>
          <p:nvSpPr>
            <p:cNvPr id="142" name="Rectangle 141"/>
            <p:cNvSpPr/>
            <p:nvPr/>
          </p:nvSpPr>
          <p:spPr>
            <a:xfrm>
              <a:off x="8429653" y="5857892"/>
              <a:ext cx="2071702" cy="1785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p:cNvSpPr/>
            <p:nvPr/>
          </p:nvSpPr>
          <p:spPr>
            <a:xfrm rot="5400000">
              <a:off x="8862649" y="6142225"/>
              <a:ext cx="255591" cy="271134"/>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Accolade fermante 143"/>
            <p:cNvSpPr/>
            <p:nvPr/>
          </p:nvSpPr>
          <p:spPr>
            <a:xfrm>
              <a:off x="9160039" y="6072206"/>
              <a:ext cx="269745" cy="13509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5" name="ZoneTexte 144"/>
            <p:cNvSpPr txBox="1"/>
            <p:nvPr/>
          </p:nvSpPr>
          <p:spPr>
            <a:xfrm>
              <a:off x="9298312" y="6000768"/>
              <a:ext cx="1233122" cy="1600438"/>
            </a:xfrm>
            <a:prstGeom prst="rect">
              <a:avLst/>
            </a:prstGeom>
            <a:noFill/>
          </p:spPr>
          <p:txBody>
            <a:bodyPr wrap="square" rtlCol="0">
              <a:spAutoFit/>
            </a:bodyPr>
            <a:lstStyle/>
            <a:p>
              <a:pPr algn="ctr"/>
              <a:r>
                <a:rPr lang="fr-FR" sz="1400" i="1" dirty="0" smtClean="0"/>
                <a:t>Item flots </a:t>
              </a:r>
              <a:r>
                <a:rPr lang="fr-FR" sz="1400" dirty="0" smtClean="0"/>
                <a:t>permettent de définir ce qui circule ainsi que le sens.</a:t>
              </a:r>
              <a:endParaRPr lang="fr-FR" sz="1400" dirty="0"/>
            </a:p>
          </p:txBody>
        </p:sp>
        <p:sp>
          <p:nvSpPr>
            <p:cNvPr id="146" name="Rectangle 145"/>
            <p:cNvSpPr/>
            <p:nvPr/>
          </p:nvSpPr>
          <p:spPr>
            <a:xfrm>
              <a:off x="8862487" y="6624665"/>
              <a:ext cx="292104" cy="21907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7" name="Connecteur droit avec flèche 146"/>
            <p:cNvCxnSpPr>
              <a:stCxn id="146" idx="1"/>
              <a:endCxn id="146" idx="3"/>
            </p:cNvCxnSpPr>
            <p:nvPr/>
          </p:nvCxnSpPr>
          <p:spPr>
            <a:xfrm rot="10800000" flipH="1">
              <a:off x="8862487" y="6734204"/>
              <a:ext cx="2921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8862487" y="7062821"/>
              <a:ext cx="306964" cy="29210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0" name="Connecteur droit avec flèche 159"/>
            <p:cNvCxnSpPr/>
            <p:nvPr/>
          </p:nvCxnSpPr>
          <p:spPr>
            <a:xfrm rot="10800000" flipH="1">
              <a:off x="8877347" y="7208873"/>
              <a:ext cx="29210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dissolve">
                                      <p:cBhvr>
                                        <p:cTn id="7" dur="5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wipe(left)">
                                      <p:cBhvr>
                                        <p:cTn id="12" dur="5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wipe(left)">
                                      <p:cBhvr>
                                        <p:cTn id="17" dur="500"/>
                                        <p:tgtEl>
                                          <p:spTgt spid="17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dissolve">
                                      <p:cBhvr>
                                        <p:cTn id="22" dur="500"/>
                                        <p:tgtEl>
                                          <p:spTgt spid="18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à coins arrondis 22"/>
          <p:cNvSpPr/>
          <p:nvPr/>
        </p:nvSpPr>
        <p:spPr>
          <a:xfrm>
            <a:off x="323528" y="1196752"/>
            <a:ext cx="8568952" cy="52565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7" name="Rectangle à coins arrondis 16"/>
          <p:cNvSpPr/>
          <p:nvPr/>
        </p:nvSpPr>
        <p:spPr>
          <a:xfrm>
            <a:off x="3851920" y="2564904"/>
            <a:ext cx="4896544" cy="3744416"/>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endParaRPr lang="fr-FR"/>
          </a:p>
        </p:txBody>
      </p:sp>
      <p:sp>
        <p:nvSpPr>
          <p:cNvPr id="16" name="Rectangle à coins arrondis 15"/>
          <p:cNvSpPr/>
          <p:nvPr/>
        </p:nvSpPr>
        <p:spPr>
          <a:xfrm>
            <a:off x="539552" y="2636912"/>
            <a:ext cx="3168352" cy="36724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2" name="Rectangle à coins arrondis 1"/>
          <p:cNvSpPr/>
          <p:nvPr/>
        </p:nvSpPr>
        <p:spPr>
          <a:xfrm>
            <a:off x="683568"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d’activité</a:t>
            </a:r>
          </a:p>
        </p:txBody>
      </p:sp>
      <p:sp>
        <p:nvSpPr>
          <p:cNvPr id="3" name="Rectangle à coins arrondis 2"/>
          <p:cNvSpPr/>
          <p:nvPr/>
        </p:nvSpPr>
        <p:spPr>
          <a:xfrm>
            <a:off x="2195736"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d’état</a:t>
            </a:r>
            <a:endParaRPr lang="fr-FR" sz="1400" dirty="0"/>
          </a:p>
        </p:txBody>
      </p:sp>
      <p:sp>
        <p:nvSpPr>
          <p:cNvPr id="4" name="Rectangle à coins arrondis 3"/>
          <p:cNvSpPr/>
          <p:nvPr/>
        </p:nvSpPr>
        <p:spPr>
          <a:xfrm>
            <a:off x="683568" y="3789040"/>
            <a:ext cx="1296144"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Diagramme</a:t>
            </a:r>
            <a:b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br>
            <a: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de séquences</a:t>
            </a:r>
          </a:p>
        </p:txBody>
      </p:sp>
      <p:sp>
        <p:nvSpPr>
          <p:cNvPr id="5" name="Rectangle à coins arrondis 4"/>
          <p:cNvSpPr/>
          <p:nvPr/>
        </p:nvSpPr>
        <p:spPr>
          <a:xfrm>
            <a:off x="2195736" y="3789040"/>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cas d’utilisation</a:t>
            </a:r>
            <a:endParaRPr lang="fr-FR" sz="1400" dirty="0"/>
          </a:p>
        </p:txBody>
      </p:sp>
      <p:sp>
        <p:nvSpPr>
          <p:cNvPr id="6" name="Rectangle à coins arrondis 5"/>
          <p:cNvSpPr/>
          <p:nvPr/>
        </p:nvSpPr>
        <p:spPr>
          <a:xfrm>
            <a:off x="3995936"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définition de bloc</a:t>
            </a:r>
            <a:endParaRPr lang="fr-FR" sz="1400" dirty="0"/>
          </a:p>
        </p:txBody>
      </p:sp>
      <p:sp>
        <p:nvSpPr>
          <p:cNvPr id="7" name="Rectangle à coins arrondis 6"/>
          <p:cNvSpPr/>
          <p:nvPr/>
        </p:nvSpPr>
        <p:spPr>
          <a:xfrm>
            <a:off x="5580112"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bloc interne</a:t>
            </a:r>
            <a:endParaRPr lang="fr-FR" sz="1400" dirty="0"/>
          </a:p>
        </p:txBody>
      </p:sp>
      <p:sp>
        <p:nvSpPr>
          <p:cNvPr id="8" name="Rectangle à coins arrondis 7"/>
          <p:cNvSpPr/>
          <p:nvPr/>
        </p:nvSpPr>
        <p:spPr>
          <a:xfrm>
            <a:off x="7164288"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de  package</a:t>
            </a:r>
            <a:endParaRPr lang="fr-FR" sz="1400" dirty="0">
              <a:solidFill>
                <a:schemeClr val="bg1">
                  <a:lumMod val="50000"/>
                </a:schemeClr>
              </a:solidFill>
            </a:endParaRPr>
          </a:p>
        </p:txBody>
      </p:sp>
      <p:sp>
        <p:nvSpPr>
          <p:cNvPr id="9" name="Rectangle à coins arrondis 8"/>
          <p:cNvSpPr/>
          <p:nvPr/>
        </p:nvSpPr>
        <p:spPr>
          <a:xfrm>
            <a:off x="5508104" y="4437112"/>
            <a:ext cx="1584176"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paramétrique</a:t>
            </a:r>
            <a:endParaRPr lang="fr-FR" sz="1400" dirty="0">
              <a:solidFill>
                <a:schemeClr val="bg1">
                  <a:lumMod val="50000"/>
                </a:schemeClr>
              </a:solidFill>
            </a:endParaRPr>
          </a:p>
        </p:txBody>
      </p:sp>
      <p:cxnSp>
        <p:nvCxnSpPr>
          <p:cNvPr id="11" name="Connecteur droit avec flèche 10"/>
          <p:cNvCxnSpPr>
            <a:stCxn id="9" idx="0"/>
            <a:endCxn id="7" idx="2"/>
          </p:cNvCxnSpPr>
          <p:nvPr/>
        </p:nvCxnSpPr>
        <p:spPr>
          <a:xfrm rot="5400000" flipH="1" flipV="1">
            <a:off x="5940152" y="4077072"/>
            <a:ext cx="72008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3000364" y="1428736"/>
            <a:ext cx="1440160" cy="792088"/>
          </a:xfrm>
          <a:prstGeom prst="roundRect">
            <a:avLst/>
          </a:prstGeom>
        </p:spPr>
        <p:style>
          <a:lnRef idx="1">
            <a:schemeClr val="accent2"/>
          </a:lnRef>
          <a:fillRef idx="1001">
            <a:schemeClr val="lt2"/>
          </a:fillRef>
          <a:effectRef idx="1">
            <a:schemeClr val="accent2"/>
          </a:effectRef>
          <a:fontRef idx="minor">
            <a:schemeClr val="dk1"/>
          </a:fontRef>
        </p:style>
        <p:txBody>
          <a:bodyPr rtlCol="0" anchor="ctr"/>
          <a:lstStyle/>
          <a:p>
            <a:pPr algn="ctr"/>
            <a:r>
              <a:rPr lang="fr-FR" sz="1400" dirty="0" smtClean="0"/>
              <a:t>Diagramme</a:t>
            </a:r>
            <a:br>
              <a:rPr lang="fr-FR" sz="1400" dirty="0" smtClean="0"/>
            </a:br>
            <a:r>
              <a:rPr lang="fr-FR" sz="1400" dirty="0" smtClean="0"/>
              <a:t>d’exigence</a:t>
            </a:r>
            <a:endParaRPr lang="fr-FR" sz="1400" dirty="0"/>
          </a:p>
        </p:txBody>
      </p:sp>
      <p:sp>
        <p:nvSpPr>
          <p:cNvPr id="18" name="ZoneTexte 17"/>
          <p:cNvSpPr txBox="1"/>
          <p:nvPr/>
        </p:nvSpPr>
        <p:spPr>
          <a:xfrm>
            <a:off x="971600" y="5445224"/>
            <a:ext cx="2088232" cy="646331"/>
          </a:xfrm>
          <a:prstGeom prst="rect">
            <a:avLst/>
          </a:prstGeom>
          <a:noFill/>
        </p:spPr>
        <p:txBody>
          <a:bodyPr wrap="square" rtlCol="0">
            <a:spAutoFit/>
          </a:bodyPr>
          <a:lstStyle/>
          <a:p>
            <a:pPr algn="ctr"/>
            <a:r>
              <a:rPr lang="fr-FR" dirty="0" smtClean="0"/>
              <a:t>Diagramme comportemental</a:t>
            </a:r>
            <a:endParaRPr lang="fr-FR" dirty="0"/>
          </a:p>
        </p:txBody>
      </p:sp>
      <p:sp>
        <p:nvSpPr>
          <p:cNvPr id="19" name="ZoneTexte 18"/>
          <p:cNvSpPr txBox="1"/>
          <p:nvPr/>
        </p:nvSpPr>
        <p:spPr>
          <a:xfrm>
            <a:off x="5364088" y="5517232"/>
            <a:ext cx="2088232" cy="646331"/>
          </a:xfrm>
          <a:prstGeom prst="rect">
            <a:avLst/>
          </a:prstGeom>
          <a:noFill/>
        </p:spPr>
        <p:txBody>
          <a:bodyPr wrap="square" rtlCol="0">
            <a:spAutoFit/>
          </a:bodyPr>
          <a:lstStyle/>
          <a:p>
            <a:pPr algn="ctr"/>
            <a:r>
              <a:rPr lang="fr-FR" dirty="0" smtClean="0"/>
              <a:t>Diagramme structurel</a:t>
            </a:r>
            <a:endParaRPr lang="fr-FR" dirty="0"/>
          </a:p>
        </p:txBody>
      </p:sp>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Diagramme de séquence</a:t>
            </a:r>
            <a:endParaRPr lang="fr-FR" sz="2400" dirty="0"/>
          </a:p>
        </p:txBody>
      </p:sp>
      <p:pic>
        <p:nvPicPr>
          <p:cNvPr id="20"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
        <p:nvSpPr>
          <p:cNvPr id="21" name="ZoneTexte 20"/>
          <p:cNvSpPr txBox="1"/>
          <p:nvPr/>
        </p:nvSpPr>
        <p:spPr>
          <a:xfrm>
            <a:off x="1142976" y="928670"/>
            <a:ext cx="2571768" cy="338554"/>
          </a:xfrm>
          <a:prstGeom prst="rect">
            <a:avLst/>
          </a:prstGeom>
          <a:noFill/>
        </p:spPr>
        <p:txBody>
          <a:bodyPr wrap="square" rtlCol="0">
            <a:spAutoFit/>
          </a:bodyPr>
          <a:lstStyle/>
          <a:p>
            <a:r>
              <a:rPr lang="fr-FR" sz="1600" dirty="0" smtClean="0"/>
              <a:t>Frontière d’étude</a:t>
            </a:r>
            <a:endParaRPr lang="fr-FR"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00034" y="6457890"/>
            <a:ext cx="184731" cy="400110"/>
          </a:xfrm>
          <a:prstGeom prst="rect">
            <a:avLst/>
          </a:prstGeom>
          <a:noFill/>
        </p:spPr>
        <p:txBody>
          <a:bodyPr wrap="none" rtlCol="0">
            <a:spAutoFit/>
          </a:bodyPr>
          <a:lstStyle/>
          <a:p>
            <a:endParaRPr lang="fr-FR" sz="1000" i="1" dirty="0" smtClean="0"/>
          </a:p>
          <a:p>
            <a:endParaRPr lang="fr-FR" sz="1000" i="1" dirty="0"/>
          </a:p>
        </p:txBody>
      </p:sp>
      <p:grpSp>
        <p:nvGrpSpPr>
          <p:cNvPr id="62" name="Groupe 61"/>
          <p:cNvGrpSpPr/>
          <p:nvPr/>
        </p:nvGrpSpPr>
        <p:grpSpPr>
          <a:xfrm>
            <a:off x="1214382" y="4044553"/>
            <a:ext cx="4222782" cy="276999"/>
            <a:chOff x="1214382" y="4044553"/>
            <a:chExt cx="4222782" cy="276999"/>
          </a:xfrm>
        </p:grpSpPr>
        <p:cxnSp>
          <p:nvCxnSpPr>
            <p:cNvPr id="12" name="Connecteur droit avec flèche 11"/>
            <p:cNvCxnSpPr/>
            <p:nvPr/>
          </p:nvCxnSpPr>
          <p:spPr>
            <a:xfrm rot="10800000">
              <a:off x="1214382" y="4258867"/>
              <a:ext cx="4222782" cy="4764"/>
            </a:xfrm>
            <a:prstGeom prst="straightConnector1">
              <a:avLst/>
            </a:prstGeom>
            <a:ln>
              <a:solidFill>
                <a:schemeClr val="tx1">
                  <a:lumMod val="95000"/>
                  <a:lumOff val="5000"/>
                </a:schemeClr>
              </a:solidFill>
              <a:prstDash val="lgDash"/>
              <a:tailEnd type="arrow"/>
            </a:ln>
          </p:spPr>
          <p:style>
            <a:lnRef idx="1">
              <a:schemeClr val="accent4"/>
            </a:lnRef>
            <a:fillRef idx="0">
              <a:schemeClr val="accent4"/>
            </a:fillRef>
            <a:effectRef idx="0">
              <a:schemeClr val="accent4"/>
            </a:effectRef>
            <a:fontRef idx="minor">
              <a:schemeClr val="tx1"/>
            </a:fontRef>
          </p:style>
        </p:cxnSp>
        <p:sp>
          <p:nvSpPr>
            <p:cNvPr id="13" name="ZoneTexte 12"/>
            <p:cNvSpPr txBox="1"/>
            <p:nvPr/>
          </p:nvSpPr>
          <p:spPr>
            <a:xfrm>
              <a:off x="1428696" y="4044553"/>
              <a:ext cx="2732479" cy="276999"/>
            </a:xfrm>
            <a:prstGeom prst="rect">
              <a:avLst/>
            </a:prstGeom>
            <a:noFill/>
          </p:spPr>
          <p:txBody>
            <a:bodyPr wrap="none" rtlCol="0">
              <a:spAutoFit/>
            </a:bodyPr>
            <a:lstStyle/>
            <a:p>
              <a:r>
                <a:rPr lang="fr-FR" sz="1200" dirty="0" smtClean="0"/>
                <a:t>Info visuelle direct de la partie opérative </a:t>
              </a:r>
              <a:endParaRPr lang="fr-FR" sz="1200" dirty="0"/>
            </a:p>
          </p:txBody>
        </p:sp>
      </p:grpSp>
      <p:grpSp>
        <p:nvGrpSpPr>
          <p:cNvPr id="60" name="Groupe 59"/>
          <p:cNvGrpSpPr/>
          <p:nvPr/>
        </p:nvGrpSpPr>
        <p:grpSpPr>
          <a:xfrm>
            <a:off x="2857456" y="3643314"/>
            <a:ext cx="1285884" cy="276999"/>
            <a:chOff x="2857456" y="3643314"/>
            <a:chExt cx="1285884" cy="276999"/>
          </a:xfrm>
        </p:grpSpPr>
        <p:cxnSp>
          <p:nvCxnSpPr>
            <p:cNvPr id="11" name="Connecteur droit avec flèche 10"/>
            <p:cNvCxnSpPr/>
            <p:nvPr/>
          </p:nvCxnSpPr>
          <p:spPr>
            <a:xfrm>
              <a:off x="2857456" y="3901677"/>
              <a:ext cx="1285884" cy="158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048624" y="3643314"/>
              <a:ext cx="880434" cy="276999"/>
            </a:xfrm>
            <a:prstGeom prst="rect">
              <a:avLst/>
            </a:prstGeom>
            <a:noFill/>
          </p:spPr>
          <p:txBody>
            <a:bodyPr wrap="none" rtlCol="0">
              <a:spAutoFit/>
            </a:bodyPr>
            <a:lstStyle/>
            <a:p>
              <a:r>
                <a:rPr lang="fr-FR" sz="1200" dirty="0" smtClean="0"/>
                <a:t>Onde radio</a:t>
              </a:r>
              <a:endParaRPr lang="fr-FR" sz="1200" dirty="0"/>
            </a:p>
          </p:txBody>
        </p:sp>
      </p:grpSp>
      <p:grpSp>
        <p:nvGrpSpPr>
          <p:cNvPr id="59" name="Groupe 58"/>
          <p:cNvGrpSpPr/>
          <p:nvPr/>
        </p:nvGrpSpPr>
        <p:grpSpPr>
          <a:xfrm>
            <a:off x="1214382" y="3214686"/>
            <a:ext cx="1643106" cy="474265"/>
            <a:chOff x="1214382" y="3214686"/>
            <a:chExt cx="1643106" cy="474265"/>
          </a:xfrm>
        </p:grpSpPr>
        <p:sp>
          <p:nvSpPr>
            <p:cNvPr id="10" name="ZoneTexte 9"/>
            <p:cNvSpPr txBox="1"/>
            <p:nvPr/>
          </p:nvSpPr>
          <p:spPr>
            <a:xfrm>
              <a:off x="1500166" y="3214686"/>
              <a:ext cx="1357322" cy="461665"/>
            </a:xfrm>
            <a:prstGeom prst="rect">
              <a:avLst/>
            </a:prstGeom>
            <a:noFill/>
          </p:spPr>
          <p:txBody>
            <a:bodyPr wrap="square" rtlCol="0">
              <a:spAutoFit/>
            </a:bodyPr>
            <a:lstStyle/>
            <a:p>
              <a:r>
                <a:rPr lang="fr-FR" sz="1200" dirty="0" smtClean="0"/>
                <a:t>Commande élévation +</a:t>
              </a:r>
              <a:endParaRPr lang="fr-FR" sz="1200" dirty="0"/>
            </a:p>
          </p:txBody>
        </p:sp>
        <p:cxnSp>
          <p:nvCxnSpPr>
            <p:cNvPr id="15" name="Connecteur droit avec flèche 14"/>
            <p:cNvCxnSpPr/>
            <p:nvPr/>
          </p:nvCxnSpPr>
          <p:spPr>
            <a:xfrm>
              <a:off x="1214382" y="3687363"/>
              <a:ext cx="1643074" cy="1588"/>
            </a:xfrm>
            <a:prstGeom prst="straightConnector1">
              <a:avLst/>
            </a:prstGeom>
            <a:ln>
              <a:solidFill>
                <a:schemeClr val="tx1"/>
              </a:solidFill>
              <a:tailEnd type="arrow"/>
            </a:ln>
          </p:spPr>
          <p:style>
            <a:lnRef idx="1">
              <a:schemeClr val="accent4"/>
            </a:lnRef>
            <a:fillRef idx="0">
              <a:schemeClr val="accent4"/>
            </a:fillRef>
            <a:effectRef idx="0">
              <a:schemeClr val="accent4"/>
            </a:effectRef>
            <a:fontRef idx="minor">
              <a:schemeClr val="tx1"/>
            </a:fontRef>
          </p:style>
        </p:cxnSp>
      </p:grpSp>
      <p:grpSp>
        <p:nvGrpSpPr>
          <p:cNvPr id="63" name="Groupe 62"/>
          <p:cNvGrpSpPr/>
          <p:nvPr/>
        </p:nvGrpSpPr>
        <p:grpSpPr>
          <a:xfrm>
            <a:off x="4143340" y="4295009"/>
            <a:ext cx="1285884" cy="276999"/>
            <a:chOff x="4143340" y="4295009"/>
            <a:chExt cx="1285884" cy="276999"/>
          </a:xfrm>
        </p:grpSpPr>
        <p:cxnSp>
          <p:nvCxnSpPr>
            <p:cNvPr id="19" name="Connecteur droit avec flèche 18"/>
            <p:cNvCxnSpPr/>
            <p:nvPr/>
          </p:nvCxnSpPr>
          <p:spPr>
            <a:xfrm rot="10800000">
              <a:off x="4143340" y="4544619"/>
              <a:ext cx="1285884" cy="1588"/>
            </a:xfrm>
            <a:prstGeom prst="straightConnector1">
              <a:avLst/>
            </a:prstGeom>
            <a:ln>
              <a:solidFill>
                <a:schemeClr val="tx1">
                  <a:lumMod val="95000"/>
                  <a:lumOff val="5000"/>
                </a:schemeClr>
              </a:solidFill>
              <a:prstDash val="lgDash"/>
              <a:tailEnd type="arrow"/>
            </a:ln>
          </p:spPr>
          <p:style>
            <a:lnRef idx="1">
              <a:schemeClr val="accent4"/>
            </a:lnRef>
            <a:fillRef idx="0">
              <a:schemeClr val="accent4"/>
            </a:fillRef>
            <a:effectRef idx="0">
              <a:schemeClr val="accent4"/>
            </a:effectRef>
            <a:fontRef idx="minor">
              <a:schemeClr val="tx1"/>
            </a:fontRef>
          </p:style>
        </p:cxnSp>
        <p:sp>
          <p:nvSpPr>
            <p:cNvPr id="20" name="ZoneTexte 19"/>
            <p:cNvSpPr txBox="1"/>
            <p:nvPr/>
          </p:nvSpPr>
          <p:spPr>
            <a:xfrm>
              <a:off x="4214810" y="4295009"/>
              <a:ext cx="1059842" cy="276999"/>
            </a:xfrm>
            <a:prstGeom prst="rect">
              <a:avLst/>
            </a:prstGeom>
            <a:noFill/>
          </p:spPr>
          <p:txBody>
            <a:bodyPr wrap="none" rtlCol="0">
              <a:spAutoFit/>
            </a:bodyPr>
            <a:lstStyle/>
            <a:p>
              <a:r>
                <a:rPr lang="fr-FR" sz="1200" dirty="0" smtClean="0"/>
                <a:t>Spot en butée</a:t>
              </a:r>
              <a:endParaRPr lang="fr-FR" sz="1200" dirty="0"/>
            </a:p>
          </p:txBody>
        </p:sp>
      </p:grpSp>
      <p:grpSp>
        <p:nvGrpSpPr>
          <p:cNvPr id="61" name="Groupe 60"/>
          <p:cNvGrpSpPr/>
          <p:nvPr/>
        </p:nvGrpSpPr>
        <p:grpSpPr>
          <a:xfrm>
            <a:off x="4143340" y="3571876"/>
            <a:ext cx="1285884" cy="474265"/>
            <a:chOff x="4143340" y="3571876"/>
            <a:chExt cx="1285884" cy="474265"/>
          </a:xfrm>
        </p:grpSpPr>
        <p:cxnSp>
          <p:nvCxnSpPr>
            <p:cNvPr id="18" name="Connecteur droit avec flèche 17"/>
            <p:cNvCxnSpPr/>
            <p:nvPr/>
          </p:nvCxnSpPr>
          <p:spPr>
            <a:xfrm>
              <a:off x="4143340" y="4044553"/>
              <a:ext cx="1285884" cy="1588"/>
            </a:xfrm>
            <a:prstGeom prst="straightConnector1">
              <a:avLst/>
            </a:prstGeom>
            <a:ln>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4357686" y="3571876"/>
              <a:ext cx="1000132" cy="461665"/>
            </a:xfrm>
            <a:prstGeom prst="rect">
              <a:avLst/>
            </a:prstGeom>
            <a:noFill/>
          </p:spPr>
          <p:txBody>
            <a:bodyPr wrap="square" rtlCol="0">
              <a:spAutoFit/>
            </a:bodyPr>
            <a:lstStyle/>
            <a:p>
              <a:r>
                <a:rPr lang="fr-FR" sz="1200" dirty="0" smtClean="0"/>
                <a:t>Mise en énergie</a:t>
              </a:r>
              <a:endParaRPr lang="fr-FR" sz="1200" dirty="0"/>
            </a:p>
          </p:txBody>
        </p:sp>
      </p:grpSp>
      <p:grpSp>
        <p:nvGrpSpPr>
          <p:cNvPr id="58" name="Groupe 57"/>
          <p:cNvGrpSpPr/>
          <p:nvPr/>
        </p:nvGrpSpPr>
        <p:grpSpPr>
          <a:xfrm>
            <a:off x="1214382" y="2830107"/>
            <a:ext cx="6929486" cy="276999"/>
            <a:chOff x="1214382" y="2830107"/>
            <a:chExt cx="6929486" cy="276999"/>
          </a:xfrm>
        </p:grpSpPr>
        <p:cxnSp>
          <p:nvCxnSpPr>
            <p:cNvPr id="25" name="Connecteur droit avec flèche 24"/>
            <p:cNvCxnSpPr/>
            <p:nvPr/>
          </p:nvCxnSpPr>
          <p:spPr>
            <a:xfrm rot="10800000">
              <a:off x="1214382" y="3044421"/>
              <a:ext cx="6929486" cy="1588"/>
            </a:xfrm>
            <a:prstGeom prst="straightConnector1">
              <a:avLst/>
            </a:prstGeom>
            <a:ln>
              <a:solidFill>
                <a:schemeClr val="tx1">
                  <a:lumMod val="95000"/>
                  <a:lumOff val="5000"/>
                </a:schemeClr>
              </a:solidFill>
              <a:prstDash val="lgDash"/>
              <a:tailEnd type="arrow"/>
            </a:ln>
          </p:spPr>
          <p:style>
            <a:lnRef idx="1">
              <a:schemeClr val="accent4"/>
            </a:lnRef>
            <a:fillRef idx="0">
              <a:schemeClr val="accent4"/>
            </a:fillRef>
            <a:effectRef idx="0">
              <a:schemeClr val="accent4"/>
            </a:effectRef>
            <a:fontRef idx="minor">
              <a:schemeClr val="tx1"/>
            </a:fontRef>
          </p:style>
        </p:cxnSp>
        <p:sp>
          <p:nvSpPr>
            <p:cNvPr id="26" name="ZoneTexte 25"/>
            <p:cNvSpPr txBox="1"/>
            <p:nvPr/>
          </p:nvSpPr>
          <p:spPr>
            <a:xfrm>
              <a:off x="3214646" y="2830107"/>
              <a:ext cx="2732479" cy="276999"/>
            </a:xfrm>
            <a:prstGeom prst="rect">
              <a:avLst/>
            </a:prstGeom>
            <a:noFill/>
          </p:spPr>
          <p:txBody>
            <a:bodyPr wrap="none" rtlCol="0">
              <a:spAutoFit/>
            </a:bodyPr>
            <a:lstStyle/>
            <a:p>
              <a:r>
                <a:rPr lang="fr-FR" sz="1200" dirty="0" smtClean="0"/>
                <a:t>Info visuelle direct de la partie opérative </a:t>
              </a:r>
              <a:endParaRPr lang="fr-FR" sz="1200" dirty="0"/>
            </a:p>
          </p:txBody>
        </p:sp>
      </p:grpSp>
      <p:grpSp>
        <p:nvGrpSpPr>
          <p:cNvPr id="55" name="Groupe 54"/>
          <p:cNvGrpSpPr/>
          <p:nvPr/>
        </p:nvGrpSpPr>
        <p:grpSpPr>
          <a:xfrm>
            <a:off x="1214382" y="2401479"/>
            <a:ext cx="6929486" cy="276999"/>
            <a:chOff x="1214382" y="2401479"/>
            <a:chExt cx="6929486" cy="276999"/>
          </a:xfrm>
        </p:grpSpPr>
        <p:cxnSp>
          <p:nvCxnSpPr>
            <p:cNvPr id="22" name="Connecteur droit avec flèche 21"/>
            <p:cNvCxnSpPr/>
            <p:nvPr/>
          </p:nvCxnSpPr>
          <p:spPr>
            <a:xfrm>
              <a:off x="1214382" y="2615793"/>
              <a:ext cx="6929486" cy="1588"/>
            </a:xfrm>
            <a:prstGeom prst="straightConnector1">
              <a:avLst/>
            </a:prstGeom>
            <a:ln>
              <a:solidFill>
                <a:schemeClr val="tx1"/>
              </a:solidFill>
              <a:tailEnd type="arrow"/>
            </a:ln>
          </p:spPr>
          <p:style>
            <a:lnRef idx="1">
              <a:schemeClr val="accent4"/>
            </a:lnRef>
            <a:fillRef idx="0">
              <a:schemeClr val="accent4"/>
            </a:fillRef>
            <a:effectRef idx="0">
              <a:schemeClr val="accent4"/>
            </a:effectRef>
            <a:fontRef idx="minor">
              <a:schemeClr val="tx1"/>
            </a:fontRef>
          </p:style>
        </p:cxnSp>
        <p:sp>
          <p:nvSpPr>
            <p:cNvPr id="27" name="ZoneTexte 26"/>
            <p:cNvSpPr txBox="1"/>
            <p:nvPr/>
          </p:nvSpPr>
          <p:spPr>
            <a:xfrm>
              <a:off x="1857324" y="2401479"/>
              <a:ext cx="805349" cy="276999"/>
            </a:xfrm>
            <a:prstGeom prst="rect">
              <a:avLst/>
            </a:prstGeom>
            <a:noFill/>
          </p:spPr>
          <p:txBody>
            <a:bodyPr wrap="none" rtlCol="0">
              <a:spAutoFit/>
            </a:bodyPr>
            <a:lstStyle/>
            <a:p>
              <a:r>
                <a:rPr lang="fr-FR" sz="1200" dirty="0" smtClean="0"/>
                <a:t>Allumage </a:t>
              </a:r>
              <a:endParaRPr lang="fr-FR" sz="1200" dirty="0"/>
            </a:p>
          </p:txBody>
        </p:sp>
      </p:grpSp>
      <p:grpSp>
        <p:nvGrpSpPr>
          <p:cNvPr id="66" name="Groupe 65"/>
          <p:cNvGrpSpPr/>
          <p:nvPr/>
        </p:nvGrpSpPr>
        <p:grpSpPr>
          <a:xfrm>
            <a:off x="2428828" y="1044157"/>
            <a:ext cx="6215106" cy="5357852"/>
            <a:chOff x="2428828" y="1044157"/>
            <a:chExt cx="6215106" cy="5357852"/>
          </a:xfrm>
        </p:grpSpPr>
        <p:sp>
          <p:nvSpPr>
            <p:cNvPr id="5" name="Rectangle 4"/>
            <p:cNvSpPr/>
            <p:nvPr/>
          </p:nvSpPr>
          <p:spPr>
            <a:xfrm>
              <a:off x="2428828" y="1044157"/>
              <a:ext cx="928694" cy="642942"/>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fr-FR" sz="1100" dirty="0" smtClean="0">
                  <a:solidFill>
                    <a:srgbClr val="0070C0"/>
                  </a:solidFill>
                </a:rPr>
                <a:t>Télé</a:t>
              </a:r>
            </a:p>
            <a:p>
              <a:pPr algn="ctr"/>
              <a:r>
                <a:rPr lang="fr-FR" sz="1100" dirty="0" smtClean="0">
                  <a:solidFill>
                    <a:srgbClr val="0070C0"/>
                  </a:solidFill>
                </a:rPr>
                <a:t>commande</a:t>
              </a:r>
              <a:endParaRPr lang="fr-FR" sz="1100" dirty="0">
                <a:solidFill>
                  <a:srgbClr val="0070C0"/>
                </a:solidFill>
              </a:endParaRPr>
            </a:p>
          </p:txBody>
        </p:sp>
        <p:sp>
          <p:nvSpPr>
            <p:cNvPr id="6" name="Rectangle 5"/>
            <p:cNvSpPr/>
            <p:nvPr/>
          </p:nvSpPr>
          <p:spPr>
            <a:xfrm>
              <a:off x="3643274" y="1044157"/>
              <a:ext cx="1000132" cy="642942"/>
            </a:xfrm>
            <a:prstGeom prst="rect">
              <a:avLst/>
            </a:prstGeom>
          </p:spPr>
          <p:style>
            <a:lnRef idx="2">
              <a:schemeClr val="dk1"/>
            </a:lnRef>
            <a:fillRef idx="1">
              <a:schemeClr val="lt1"/>
            </a:fillRef>
            <a:effectRef idx="0">
              <a:schemeClr val="dk1"/>
            </a:effectRef>
            <a:fontRef idx="minor">
              <a:schemeClr val="dk1"/>
            </a:fontRef>
          </p:style>
          <p:txBody>
            <a:bodyPr rIns="36000" rtlCol="0" anchor="ctr"/>
            <a:lstStyle/>
            <a:p>
              <a:pPr algn="ctr"/>
              <a:r>
                <a:rPr lang="fr-FR" sz="1200" dirty="0" smtClean="0">
                  <a:solidFill>
                    <a:srgbClr val="0070C0"/>
                  </a:solidFill>
                </a:rPr>
                <a:t>Unité de traitement</a:t>
              </a:r>
              <a:endParaRPr lang="fr-FR" sz="1200" dirty="0">
                <a:solidFill>
                  <a:srgbClr val="0070C0"/>
                </a:solidFill>
              </a:endParaRPr>
            </a:p>
          </p:txBody>
        </p:sp>
        <p:cxnSp>
          <p:nvCxnSpPr>
            <p:cNvPr id="7" name="Connecteur droit 6"/>
            <p:cNvCxnSpPr>
              <a:stCxn id="5" idx="2"/>
            </p:cNvCxnSpPr>
            <p:nvPr/>
          </p:nvCxnSpPr>
          <p:spPr>
            <a:xfrm rot="5400000">
              <a:off x="516397" y="4025231"/>
              <a:ext cx="4714910" cy="38646"/>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8" name="Connecteur droit 7"/>
            <p:cNvCxnSpPr/>
            <p:nvPr/>
          </p:nvCxnSpPr>
          <p:spPr>
            <a:xfrm rot="5400000">
              <a:off x="1786615" y="4043694"/>
              <a:ext cx="4714908" cy="1718"/>
            </a:xfrm>
            <a:prstGeom prst="line">
              <a:avLst/>
            </a:prstGeom>
            <a:ln w="19050">
              <a:prstDash val="lgDash"/>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4929158" y="1044157"/>
              <a:ext cx="1000132" cy="642942"/>
            </a:xfrm>
            <a:prstGeom prst="rect">
              <a:avLst/>
            </a:prstGeom>
          </p:spPr>
          <p:style>
            <a:lnRef idx="2">
              <a:schemeClr val="dk1"/>
            </a:lnRef>
            <a:fillRef idx="1">
              <a:schemeClr val="lt1"/>
            </a:fillRef>
            <a:effectRef idx="0">
              <a:schemeClr val="dk1"/>
            </a:effectRef>
            <a:fontRef idx="minor">
              <a:schemeClr val="dk1"/>
            </a:fontRef>
          </p:style>
          <p:txBody>
            <a:bodyPr rIns="36000" rtlCol="0" anchor="ctr"/>
            <a:lstStyle/>
            <a:p>
              <a:pPr algn="ctr"/>
              <a:r>
                <a:rPr lang="fr-FR" sz="1200" dirty="0" smtClean="0">
                  <a:solidFill>
                    <a:srgbClr val="0070C0"/>
                  </a:solidFill>
                </a:rPr>
                <a:t>Axe d’élévation</a:t>
              </a:r>
              <a:endParaRPr lang="fr-FR" sz="1200" dirty="0">
                <a:solidFill>
                  <a:srgbClr val="0070C0"/>
                </a:solidFill>
              </a:endParaRPr>
            </a:p>
          </p:txBody>
        </p:sp>
        <p:cxnSp>
          <p:nvCxnSpPr>
            <p:cNvPr id="17" name="Connecteur droit 16"/>
            <p:cNvCxnSpPr/>
            <p:nvPr/>
          </p:nvCxnSpPr>
          <p:spPr>
            <a:xfrm rot="5400000">
              <a:off x="3072564" y="4043759"/>
              <a:ext cx="4714908" cy="1588"/>
            </a:xfrm>
            <a:prstGeom prst="line">
              <a:avLst/>
            </a:prstGeom>
            <a:ln w="19050">
              <a:prstDash val="lgDash"/>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7572364" y="1044157"/>
              <a:ext cx="1071570" cy="642942"/>
            </a:xfrm>
            <a:prstGeom prst="rect">
              <a:avLst/>
            </a:prstGeom>
          </p:spPr>
          <p:style>
            <a:lnRef idx="2">
              <a:schemeClr val="dk1"/>
            </a:lnRef>
            <a:fillRef idx="1">
              <a:schemeClr val="lt1"/>
            </a:fillRef>
            <a:effectRef idx="0">
              <a:schemeClr val="dk1"/>
            </a:effectRef>
            <a:fontRef idx="minor">
              <a:schemeClr val="dk1"/>
            </a:fontRef>
          </p:style>
          <p:txBody>
            <a:bodyPr rIns="36000" rtlCol="0" anchor="ctr"/>
            <a:lstStyle/>
            <a:p>
              <a:pPr algn="ctr"/>
              <a:r>
                <a:rPr lang="fr-FR" sz="1200" dirty="0" smtClean="0">
                  <a:solidFill>
                    <a:srgbClr val="0070C0"/>
                  </a:solidFill>
                </a:rPr>
                <a:t>Ampoule</a:t>
              </a:r>
              <a:endParaRPr lang="fr-FR" sz="1200" dirty="0">
                <a:solidFill>
                  <a:srgbClr val="0070C0"/>
                </a:solidFill>
              </a:endParaRPr>
            </a:p>
          </p:txBody>
        </p:sp>
        <p:cxnSp>
          <p:nvCxnSpPr>
            <p:cNvPr id="24" name="Connecteur droit 23"/>
            <p:cNvCxnSpPr/>
            <p:nvPr/>
          </p:nvCxnSpPr>
          <p:spPr>
            <a:xfrm rot="5400000">
              <a:off x="5822927" y="4008040"/>
              <a:ext cx="4643470" cy="1588"/>
            </a:xfrm>
            <a:prstGeom prst="line">
              <a:avLst/>
            </a:prstGeom>
            <a:ln w="19050">
              <a:prstDash val="lgDash"/>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6215042" y="1044157"/>
              <a:ext cx="1000132" cy="642942"/>
            </a:xfrm>
            <a:prstGeom prst="rect">
              <a:avLst/>
            </a:prstGeom>
          </p:spPr>
          <p:style>
            <a:lnRef idx="2">
              <a:schemeClr val="dk1"/>
            </a:lnRef>
            <a:fillRef idx="1">
              <a:schemeClr val="lt1"/>
            </a:fillRef>
            <a:effectRef idx="0">
              <a:schemeClr val="dk1"/>
            </a:effectRef>
            <a:fontRef idx="minor">
              <a:schemeClr val="dk1"/>
            </a:fontRef>
          </p:style>
          <p:txBody>
            <a:bodyPr rIns="36000" rtlCol="0" anchor="ctr"/>
            <a:lstStyle/>
            <a:p>
              <a:pPr algn="ctr"/>
              <a:r>
                <a:rPr lang="fr-FR" sz="1200" dirty="0" smtClean="0">
                  <a:solidFill>
                    <a:srgbClr val="0070C0"/>
                  </a:solidFill>
                </a:rPr>
                <a:t>Axe azimut</a:t>
              </a:r>
              <a:endParaRPr lang="fr-FR" sz="1200" dirty="0">
                <a:solidFill>
                  <a:srgbClr val="0070C0"/>
                </a:solidFill>
              </a:endParaRPr>
            </a:p>
          </p:txBody>
        </p:sp>
        <p:cxnSp>
          <p:nvCxnSpPr>
            <p:cNvPr id="33" name="Connecteur droit 32"/>
            <p:cNvCxnSpPr/>
            <p:nvPr/>
          </p:nvCxnSpPr>
          <p:spPr>
            <a:xfrm rot="5400000">
              <a:off x="4358448" y="4043759"/>
              <a:ext cx="4714908" cy="1588"/>
            </a:xfrm>
            <a:prstGeom prst="line">
              <a:avLst/>
            </a:prstGeom>
            <a:ln w="19050">
              <a:prstDash val="lgDash"/>
            </a:ln>
          </p:spPr>
          <p:style>
            <a:lnRef idx="1">
              <a:schemeClr val="dk1"/>
            </a:lnRef>
            <a:fillRef idx="0">
              <a:schemeClr val="dk1"/>
            </a:fillRef>
            <a:effectRef idx="0">
              <a:schemeClr val="dk1"/>
            </a:effectRef>
            <a:fontRef idx="minor">
              <a:schemeClr val="tx1"/>
            </a:fontRef>
          </p:style>
        </p:cxnSp>
      </p:grpSp>
      <p:sp>
        <p:nvSpPr>
          <p:cNvPr id="34" name="ZoneTexte 33"/>
          <p:cNvSpPr txBox="1"/>
          <p:nvPr/>
        </p:nvSpPr>
        <p:spPr>
          <a:xfrm>
            <a:off x="357158" y="357166"/>
            <a:ext cx="4714876" cy="369332"/>
          </a:xfrm>
          <a:prstGeom prst="rect">
            <a:avLst/>
          </a:prstGeom>
          <a:noFill/>
          <a:ln>
            <a:solidFill>
              <a:schemeClr val="dk1"/>
            </a:solidFill>
          </a:ln>
        </p:spPr>
        <p:txBody>
          <a:bodyPr wrap="square" rtlCol="0">
            <a:spAutoFit/>
          </a:bodyPr>
          <a:lstStyle/>
          <a:p>
            <a:r>
              <a:rPr lang="fr-FR" dirty="0" smtClean="0"/>
              <a:t>Phase utilisation/réglage White box</a:t>
            </a:r>
            <a:endParaRPr lang="fr-FR" dirty="0"/>
          </a:p>
        </p:txBody>
      </p:sp>
      <p:grpSp>
        <p:nvGrpSpPr>
          <p:cNvPr id="64" name="Groupe 63"/>
          <p:cNvGrpSpPr/>
          <p:nvPr/>
        </p:nvGrpSpPr>
        <p:grpSpPr>
          <a:xfrm>
            <a:off x="1214382" y="4324657"/>
            <a:ext cx="6929486" cy="1864624"/>
            <a:chOff x="1214382" y="4324657"/>
            <a:chExt cx="6929486" cy="1864624"/>
          </a:xfrm>
        </p:grpSpPr>
        <p:cxnSp>
          <p:nvCxnSpPr>
            <p:cNvPr id="28" name="Connecteur droit avec flèche 27"/>
            <p:cNvCxnSpPr/>
            <p:nvPr/>
          </p:nvCxnSpPr>
          <p:spPr>
            <a:xfrm>
              <a:off x="1214382" y="5830503"/>
              <a:ext cx="6929486" cy="1588"/>
            </a:xfrm>
            <a:prstGeom prst="straightConnector1">
              <a:avLst/>
            </a:prstGeom>
            <a:ln>
              <a:solidFill>
                <a:schemeClr val="tx1"/>
              </a:solidFill>
              <a:tailEnd type="arrow"/>
            </a:ln>
          </p:spPr>
          <p:style>
            <a:lnRef idx="1">
              <a:schemeClr val="accent4"/>
            </a:lnRef>
            <a:fillRef idx="0">
              <a:schemeClr val="accent4"/>
            </a:fillRef>
            <a:effectRef idx="0">
              <a:schemeClr val="accent4"/>
            </a:effectRef>
            <a:fontRef idx="minor">
              <a:schemeClr val="tx1"/>
            </a:fontRef>
          </p:style>
        </p:cxnSp>
        <p:cxnSp>
          <p:nvCxnSpPr>
            <p:cNvPr id="29" name="Connecteur droit avec flèche 28"/>
            <p:cNvCxnSpPr/>
            <p:nvPr/>
          </p:nvCxnSpPr>
          <p:spPr>
            <a:xfrm rot="10800000">
              <a:off x="1214382" y="6187693"/>
              <a:ext cx="6858048" cy="1588"/>
            </a:xfrm>
            <a:prstGeom prst="straightConnector1">
              <a:avLst/>
            </a:prstGeom>
            <a:ln>
              <a:solidFill>
                <a:schemeClr val="tx1">
                  <a:lumMod val="95000"/>
                  <a:lumOff val="5000"/>
                </a:schemeClr>
              </a:solidFill>
              <a:prstDash val="lgDash"/>
              <a:tailEnd type="arrow"/>
            </a:ln>
          </p:spPr>
          <p:style>
            <a:lnRef idx="1">
              <a:schemeClr val="accent4"/>
            </a:lnRef>
            <a:fillRef idx="0">
              <a:schemeClr val="accent4"/>
            </a:fillRef>
            <a:effectRef idx="0">
              <a:schemeClr val="accent4"/>
            </a:effectRef>
            <a:fontRef idx="minor">
              <a:schemeClr val="tx1"/>
            </a:fontRef>
          </p:style>
        </p:cxnSp>
        <p:sp>
          <p:nvSpPr>
            <p:cNvPr id="30" name="ZoneTexte 29"/>
            <p:cNvSpPr txBox="1"/>
            <p:nvPr/>
          </p:nvSpPr>
          <p:spPr>
            <a:xfrm>
              <a:off x="1357258" y="5901941"/>
              <a:ext cx="2732479" cy="276999"/>
            </a:xfrm>
            <a:prstGeom prst="rect">
              <a:avLst/>
            </a:prstGeom>
            <a:noFill/>
          </p:spPr>
          <p:txBody>
            <a:bodyPr wrap="none" rtlCol="0">
              <a:spAutoFit/>
            </a:bodyPr>
            <a:lstStyle/>
            <a:p>
              <a:r>
                <a:rPr lang="fr-FR" sz="1200" dirty="0" smtClean="0"/>
                <a:t>Info visuelle direct de la partie opérative </a:t>
              </a:r>
              <a:endParaRPr lang="fr-FR" sz="1200" dirty="0"/>
            </a:p>
          </p:txBody>
        </p:sp>
        <p:sp>
          <p:nvSpPr>
            <p:cNvPr id="31" name="ZoneTexte 30"/>
            <p:cNvSpPr txBox="1"/>
            <p:nvPr/>
          </p:nvSpPr>
          <p:spPr>
            <a:xfrm>
              <a:off x="1714448" y="5616189"/>
              <a:ext cx="879215" cy="276999"/>
            </a:xfrm>
            <a:prstGeom prst="rect">
              <a:avLst/>
            </a:prstGeom>
            <a:noFill/>
          </p:spPr>
          <p:txBody>
            <a:bodyPr wrap="none" rtlCol="0">
              <a:spAutoFit/>
            </a:bodyPr>
            <a:lstStyle/>
            <a:p>
              <a:r>
                <a:rPr lang="fr-FR" sz="1200" dirty="0" smtClean="0"/>
                <a:t>Extinction  </a:t>
              </a:r>
              <a:endParaRPr lang="fr-FR" sz="1200" dirty="0"/>
            </a:p>
          </p:txBody>
        </p:sp>
        <p:cxnSp>
          <p:nvCxnSpPr>
            <p:cNvPr id="35" name="Connecteur droit avec flèche 34"/>
            <p:cNvCxnSpPr/>
            <p:nvPr/>
          </p:nvCxnSpPr>
          <p:spPr>
            <a:xfrm rot="10800000" flipV="1">
              <a:off x="1214382" y="5395533"/>
              <a:ext cx="4222782" cy="6341"/>
            </a:xfrm>
            <a:prstGeom prst="straightConnector1">
              <a:avLst/>
            </a:prstGeom>
            <a:ln>
              <a:solidFill>
                <a:schemeClr val="tx1">
                  <a:lumMod val="95000"/>
                  <a:lumOff val="5000"/>
                </a:schemeClr>
              </a:solidFill>
              <a:prstDash val="lgDash"/>
              <a:tailEnd type="arrow"/>
            </a:ln>
          </p:spPr>
          <p:style>
            <a:lnRef idx="1">
              <a:schemeClr val="accent4"/>
            </a:lnRef>
            <a:fillRef idx="0">
              <a:schemeClr val="accent4"/>
            </a:fillRef>
            <a:effectRef idx="0">
              <a:schemeClr val="accent4"/>
            </a:effectRef>
            <a:fontRef idx="minor">
              <a:schemeClr val="tx1"/>
            </a:fontRef>
          </p:style>
        </p:cxnSp>
        <p:sp>
          <p:nvSpPr>
            <p:cNvPr id="36" name="ZoneTexte 35"/>
            <p:cNvSpPr txBox="1"/>
            <p:nvPr/>
          </p:nvSpPr>
          <p:spPr>
            <a:xfrm>
              <a:off x="1428696" y="5187561"/>
              <a:ext cx="2732479" cy="276999"/>
            </a:xfrm>
            <a:prstGeom prst="rect">
              <a:avLst/>
            </a:prstGeom>
            <a:noFill/>
          </p:spPr>
          <p:txBody>
            <a:bodyPr wrap="none" rtlCol="0">
              <a:spAutoFit/>
            </a:bodyPr>
            <a:lstStyle/>
            <a:p>
              <a:r>
                <a:rPr lang="fr-FR" sz="1200" dirty="0" smtClean="0"/>
                <a:t>Info visuelle direct de la partie opérative </a:t>
              </a:r>
              <a:endParaRPr lang="fr-FR" sz="1200" dirty="0"/>
            </a:p>
          </p:txBody>
        </p:sp>
        <p:cxnSp>
          <p:nvCxnSpPr>
            <p:cNvPr id="37" name="Connecteur droit avec flèche 36"/>
            <p:cNvCxnSpPr/>
            <p:nvPr/>
          </p:nvCxnSpPr>
          <p:spPr>
            <a:xfrm rot="10800000">
              <a:off x="4143340" y="5687627"/>
              <a:ext cx="1285884" cy="1588"/>
            </a:xfrm>
            <a:prstGeom prst="straightConnector1">
              <a:avLst/>
            </a:prstGeom>
            <a:ln>
              <a:solidFill>
                <a:schemeClr val="tx1">
                  <a:lumMod val="95000"/>
                  <a:lumOff val="5000"/>
                </a:schemeClr>
              </a:solidFill>
              <a:prstDash val="lgDash"/>
              <a:tailEnd type="arrow"/>
            </a:ln>
          </p:spPr>
          <p:style>
            <a:lnRef idx="1">
              <a:schemeClr val="accent4"/>
            </a:lnRef>
            <a:fillRef idx="0">
              <a:schemeClr val="accent4"/>
            </a:fillRef>
            <a:effectRef idx="0">
              <a:schemeClr val="accent4"/>
            </a:effectRef>
            <a:fontRef idx="minor">
              <a:schemeClr val="tx1"/>
            </a:fontRef>
          </p:style>
        </p:cxnSp>
        <p:sp>
          <p:nvSpPr>
            <p:cNvPr id="38" name="ZoneTexte 37"/>
            <p:cNvSpPr txBox="1"/>
            <p:nvPr/>
          </p:nvSpPr>
          <p:spPr>
            <a:xfrm>
              <a:off x="4286216" y="5401875"/>
              <a:ext cx="1059842" cy="276999"/>
            </a:xfrm>
            <a:prstGeom prst="rect">
              <a:avLst/>
            </a:prstGeom>
            <a:noFill/>
          </p:spPr>
          <p:txBody>
            <a:bodyPr wrap="none" rtlCol="0">
              <a:spAutoFit/>
            </a:bodyPr>
            <a:lstStyle/>
            <a:p>
              <a:r>
                <a:rPr lang="fr-FR" sz="1200" dirty="0" smtClean="0"/>
                <a:t>Spot en butée</a:t>
              </a:r>
              <a:endParaRPr lang="fr-FR" sz="1200" dirty="0"/>
            </a:p>
          </p:txBody>
        </p:sp>
        <p:sp>
          <p:nvSpPr>
            <p:cNvPr id="39" name="ZoneTexte 38"/>
            <p:cNvSpPr txBox="1"/>
            <p:nvPr/>
          </p:nvSpPr>
          <p:spPr>
            <a:xfrm>
              <a:off x="4357686" y="4753285"/>
              <a:ext cx="1000132" cy="461665"/>
            </a:xfrm>
            <a:prstGeom prst="rect">
              <a:avLst/>
            </a:prstGeom>
            <a:noFill/>
          </p:spPr>
          <p:txBody>
            <a:bodyPr wrap="square" rtlCol="0">
              <a:spAutoFit/>
            </a:bodyPr>
            <a:lstStyle/>
            <a:p>
              <a:r>
                <a:rPr lang="fr-FR" sz="1200" dirty="0" smtClean="0"/>
                <a:t>Mise en énergie</a:t>
              </a:r>
              <a:endParaRPr lang="fr-FR" sz="1200" dirty="0"/>
            </a:p>
          </p:txBody>
        </p:sp>
        <p:sp>
          <p:nvSpPr>
            <p:cNvPr id="40" name="ZoneTexte 39"/>
            <p:cNvSpPr txBox="1"/>
            <p:nvPr/>
          </p:nvSpPr>
          <p:spPr>
            <a:xfrm>
              <a:off x="1500134" y="4324657"/>
              <a:ext cx="1214478" cy="461665"/>
            </a:xfrm>
            <a:prstGeom prst="rect">
              <a:avLst/>
            </a:prstGeom>
            <a:noFill/>
          </p:spPr>
          <p:txBody>
            <a:bodyPr wrap="square" rtlCol="0">
              <a:spAutoFit/>
            </a:bodyPr>
            <a:lstStyle/>
            <a:p>
              <a:r>
                <a:rPr lang="fr-FR" sz="1200" dirty="0" smtClean="0"/>
                <a:t>Commande élévation -</a:t>
              </a:r>
              <a:endParaRPr lang="fr-FR" sz="1200" dirty="0"/>
            </a:p>
          </p:txBody>
        </p:sp>
        <p:cxnSp>
          <p:nvCxnSpPr>
            <p:cNvPr id="41" name="Connecteur droit avec flèche 40"/>
            <p:cNvCxnSpPr/>
            <p:nvPr/>
          </p:nvCxnSpPr>
          <p:spPr>
            <a:xfrm>
              <a:off x="2857488" y="4973247"/>
              <a:ext cx="1285884" cy="158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3071770" y="4714884"/>
              <a:ext cx="880434" cy="276999"/>
            </a:xfrm>
            <a:prstGeom prst="rect">
              <a:avLst/>
            </a:prstGeom>
            <a:noFill/>
          </p:spPr>
          <p:txBody>
            <a:bodyPr wrap="none" rtlCol="0">
              <a:spAutoFit/>
            </a:bodyPr>
            <a:lstStyle/>
            <a:p>
              <a:r>
                <a:rPr lang="fr-FR" sz="1200" dirty="0" smtClean="0"/>
                <a:t>Onde radio</a:t>
              </a:r>
              <a:endParaRPr lang="fr-FR" sz="1200" dirty="0"/>
            </a:p>
          </p:txBody>
        </p:sp>
        <p:cxnSp>
          <p:nvCxnSpPr>
            <p:cNvPr id="43" name="Connecteur droit avec flèche 42"/>
            <p:cNvCxnSpPr/>
            <p:nvPr/>
          </p:nvCxnSpPr>
          <p:spPr>
            <a:xfrm>
              <a:off x="1214382" y="4758933"/>
              <a:ext cx="1643074" cy="1588"/>
            </a:xfrm>
            <a:prstGeom prst="straightConnector1">
              <a:avLst/>
            </a:prstGeom>
            <a:ln>
              <a:solidFill>
                <a:schemeClr val="tx1"/>
              </a:solidFill>
              <a:tailEnd type="arrow"/>
            </a:ln>
          </p:spPr>
          <p:style>
            <a:lnRef idx="1">
              <a:schemeClr val="accent4"/>
            </a:lnRef>
            <a:fillRef idx="0">
              <a:schemeClr val="accent4"/>
            </a:fillRef>
            <a:effectRef idx="0">
              <a:schemeClr val="accent4"/>
            </a:effectRef>
            <a:fontRef idx="minor">
              <a:schemeClr val="tx1"/>
            </a:fontRef>
          </p:style>
        </p:cxnSp>
        <p:cxnSp>
          <p:nvCxnSpPr>
            <p:cNvPr id="44" name="Connecteur droit avec flèche 43"/>
            <p:cNvCxnSpPr/>
            <p:nvPr/>
          </p:nvCxnSpPr>
          <p:spPr>
            <a:xfrm>
              <a:off x="4143340" y="5187561"/>
              <a:ext cx="1285884" cy="1588"/>
            </a:xfrm>
            <a:prstGeom prst="straightConnector1">
              <a:avLst/>
            </a:prstGeom>
            <a:ln>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5" name="Groupe 64"/>
          <p:cNvGrpSpPr/>
          <p:nvPr/>
        </p:nvGrpSpPr>
        <p:grpSpPr>
          <a:xfrm>
            <a:off x="836526" y="1050486"/>
            <a:ext cx="1026243" cy="5280083"/>
            <a:chOff x="836526" y="1050486"/>
            <a:chExt cx="1026243" cy="5280083"/>
          </a:xfrm>
        </p:grpSpPr>
        <p:cxnSp>
          <p:nvCxnSpPr>
            <p:cNvPr id="9" name="Connecteur droit 8"/>
            <p:cNvCxnSpPr/>
            <p:nvPr/>
          </p:nvCxnSpPr>
          <p:spPr>
            <a:xfrm rot="5400000">
              <a:off x="-1070840" y="4043759"/>
              <a:ext cx="4572032" cy="1588"/>
            </a:xfrm>
            <a:prstGeom prst="line">
              <a:avLst/>
            </a:prstGeom>
            <a:ln w="19050">
              <a:prstDash val="lgDash"/>
            </a:ln>
          </p:spPr>
          <p:style>
            <a:lnRef idx="1">
              <a:schemeClr val="dk1"/>
            </a:lnRef>
            <a:fillRef idx="0">
              <a:schemeClr val="dk1"/>
            </a:fillRef>
            <a:effectRef idx="0">
              <a:schemeClr val="dk1"/>
            </a:effectRef>
            <a:fontRef idx="minor">
              <a:schemeClr val="tx1"/>
            </a:fontRef>
          </p:style>
        </p:cxnSp>
        <p:grpSp>
          <p:nvGrpSpPr>
            <p:cNvPr id="46" name="Groupe 71"/>
            <p:cNvGrpSpPr/>
            <p:nvPr/>
          </p:nvGrpSpPr>
          <p:grpSpPr>
            <a:xfrm>
              <a:off x="836526" y="1050486"/>
              <a:ext cx="1026243" cy="788182"/>
              <a:chOff x="336492" y="434933"/>
              <a:chExt cx="1026243" cy="788182"/>
            </a:xfrm>
          </p:grpSpPr>
          <p:grpSp>
            <p:nvGrpSpPr>
              <p:cNvPr id="47" name="Groupe 17"/>
              <p:cNvGrpSpPr/>
              <p:nvPr/>
            </p:nvGrpSpPr>
            <p:grpSpPr>
              <a:xfrm>
                <a:off x="592083" y="434933"/>
                <a:ext cx="238101" cy="480998"/>
                <a:chOff x="6000760" y="1571612"/>
                <a:chExt cx="721525" cy="1971692"/>
              </a:xfrm>
            </p:grpSpPr>
            <p:sp>
              <p:nvSpPr>
                <p:cNvPr id="49" name="Ellipse 48"/>
                <p:cNvSpPr/>
                <p:nvPr/>
              </p:nvSpPr>
              <p:spPr>
                <a:xfrm>
                  <a:off x="6143636" y="1571612"/>
                  <a:ext cx="500066" cy="5000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50" name="Connecteur droit 49"/>
                <p:cNvCxnSpPr/>
                <p:nvPr/>
              </p:nvCxnSpPr>
              <p:spPr>
                <a:xfrm rot="5400000">
                  <a:off x="5786446" y="2643182"/>
                  <a:ext cx="1143008" cy="0"/>
                </a:xfrm>
                <a:prstGeom prst="line">
                  <a:avLst/>
                </a:prstGeom>
              </p:spPr>
              <p:style>
                <a:lnRef idx="2">
                  <a:schemeClr val="dk1"/>
                </a:lnRef>
                <a:fillRef idx="0">
                  <a:schemeClr val="dk1"/>
                </a:fillRef>
                <a:effectRef idx="1">
                  <a:schemeClr val="dk1"/>
                </a:effectRef>
                <a:fontRef idx="minor">
                  <a:schemeClr val="tx1"/>
                </a:fontRef>
              </p:style>
            </p:cxnSp>
            <p:cxnSp>
              <p:nvCxnSpPr>
                <p:cNvPr id="51" name="Connecteur droit 50"/>
                <p:cNvCxnSpPr/>
                <p:nvPr/>
              </p:nvCxnSpPr>
              <p:spPr>
                <a:xfrm rot="10800000">
                  <a:off x="6000760" y="2143116"/>
                  <a:ext cx="364335" cy="328618"/>
                </a:xfrm>
                <a:prstGeom prst="line">
                  <a:avLst/>
                </a:prstGeom>
              </p:spPr>
              <p:style>
                <a:lnRef idx="2">
                  <a:schemeClr val="dk1"/>
                </a:lnRef>
                <a:fillRef idx="0">
                  <a:schemeClr val="dk1"/>
                </a:fillRef>
                <a:effectRef idx="1">
                  <a:schemeClr val="dk1"/>
                </a:effectRef>
                <a:fontRef idx="minor">
                  <a:schemeClr val="tx1"/>
                </a:fontRef>
              </p:style>
            </p:cxnSp>
            <p:cxnSp>
              <p:nvCxnSpPr>
                <p:cNvPr id="52" name="Connecteur droit 51"/>
                <p:cNvCxnSpPr/>
                <p:nvPr/>
              </p:nvCxnSpPr>
              <p:spPr>
                <a:xfrm rot="10800000" flipH="1">
                  <a:off x="6357950" y="2143116"/>
                  <a:ext cx="364335" cy="328618"/>
                </a:xfrm>
                <a:prstGeom prst="line">
                  <a:avLst/>
                </a:prstGeom>
              </p:spPr>
              <p:style>
                <a:lnRef idx="2">
                  <a:schemeClr val="dk1"/>
                </a:lnRef>
                <a:fillRef idx="0">
                  <a:schemeClr val="dk1"/>
                </a:fillRef>
                <a:effectRef idx="1">
                  <a:schemeClr val="dk1"/>
                </a:effectRef>
                <a:fontRef idx="minor">
                  <a:schemeClr val="tx1"/>
                </a:fontRef>
              </p:style>
            </p:cxnSp>
            <p:cxnSp>
              <p:nvCxnSpPr>
                <p:cNvPr id="53" name="Connecteur droit 52"/>
                <p:cNvCxnSpPr/>
                <p:nvPr/>
              </p:nvCxnSpPr>
              <p:spPr>
                <a:xfrm rot="10800000" flipV="1">
                  <a:off x="6000760" y="3214686"/>
                  <a:ext cx="364335" cy="328618"/>
                </a:xfrm>
                <a:prstGeom prst="line">
                  <a:avLst/>
                </a:prstGeom>
              </p:spPr>
              <p:style>
                <a:lnRef idx="2">
                  <a:schemeClr val="dk1"/>
                </a:lnRef>
                <a:fillRef idx="0">
                  <a:schemeClr val="dk1"/>
                </a:fillRef>
                <a:effectRef idx="1">
                  <a:schemeClr val="dk1"/>
                </a:effectRef>
                <a:fontRef idx="minor">
                  <a:schemeClr val="tx1"/>
                </a:fontRef>
              </p:style>
            </p:cxnSp>
            <p:cxnSp>
              <p:nvCxnSpPr>
                <p:cNvPr id="54" name="Connecteur droit 53"/>
                <p:cNvCxnSpPr/>
                <p:nvPr/>
              </p:nvCxnSpPr>
              <p:spPr>
                <a:xfrm rot="10800000" flipH="1" flipV="1">
                  <a:off x="6357950" y="3214686"/>
                  <a:ext cx="364335" cy="328618"/>
                </a:xfrm>
                <a:prstGeom prst="line">
                  <a:avLst/>
                </a:prstGeom>
              </p:spPr>
              <p:style>
                <a:lnRef idx="2">
                  <a:schemeClr val="dk1"/>
                </a:lnRef>
                <a:fillRef idx="0">
                  <a:schemeClr val="dk1"/>
                </a:fillRef>
                <a:effectRef idx="1">
                  <a:schemeClr val="dk1"/>
                </a:effectRef>
                <a:fontRef idx="minor">
                  <a:schemeClr val="tx1"/>
                </a:fontRef>
              </p:style>
            </p:cxnSp>
          </p:grpSp>
          <p:sp>
            <p:nvSpPr>
              <p:cNvPr id="48" name="ZoneTexte 47"/>
              <p:cNvSpPr txBox="1"/>
              <p:nvPr/>
            </p:nvSpPr>
            <p:spPr>
              <a:xfrm>
                <a:off x="336492" y="946116"/>
                <a:ext cx="1026243" cy="276999"/>
              </a:xfrm>
              <a:prstGeom prst="rect">
                <a:avLst/>
              </a:prstGeom>
              <a:noFill/>
            </p:spPr>
            <p:txBody>
              <a:bodyPr wrap="none" rtlCol="0">
                <a:spAutoFit/>
              </a:bodyPr>
              <a:lstStyle/>
              <a:p>
                <a:r>
                  <a:rPr lang="fr-FR" sz="1200" dirty="0" smtClean="0"/>
                  <a:t>Utilisateur </a:t>
                </a:r>
                <a:endParaRPr lang="fr-FR" sz="1100" dirty="0"/>
              </a:p>
            </p:txBody>
          </p:sp>
        </p:grpSp>
      </p:grpSp>
      <p:sp>
        <p:nvSpPr>
          <p:cNvPr id="56" name="Accolade ouvrante 55"/>
          <p:cNvSpPr/>
          <p:nvPr/>
        </p:nvSpPr>
        <p:spPr>
          <a:xfrm rot="5400000">
            <a:off x="5250661" y="-2321759"/>
            <a:ext cx="428628" cy="6215106"/>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5072066" y="285728"/>
            <a:ext cx="4071934" cy="276999"/>
          </a:xfrm>
          <a:prstGeom prst="rect">
            <a:avLst/>
          </a:prstGeom>
          <a:noFill/>
        </p:spPr>
        <p:txBody>
          <a:bodyPr wrap="square" rtlCol="0">
            <a:spAutoFit/>
          </a:bodyPr>
          <a:lstStyle/>
          <a:p>
            <a:r>
              <a:rPr lang="fr-FR" sz="1200" i="1" dirty="0" smtClean="0">
                <a:solidFill>
                  <a:srgbClr val="0070C0"/>
                </a:solidFill>
              </a:rPr>
              <a:t>composants</a:t>
            </a:r>
            <a:r>
              <a:rPr lang="fr-FR" sz="1200" i="1" dirty="0" smtClean="0"/>
              <a:t> du système</a:t>
            </a:r>
            <a:endParaRPr lang="fr-FR" sz="1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up)">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right)">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right)">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right)">
                                      <p:cBhvr>
                                        <p:cTn id="47" dur="5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à coins arrondis 22"/>
          <p:cNvSpPr/>
          <p:nvPr/>
        </p:nvSpPr>
        <p:spPr>
          <a:xfrm>
            <a:off x="323528" y="1196752"/>
            <a:ext cx="8568952" cy="52565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7" name="Rectangle à coins arrondis 16"/>
          <p:cNvSpPr/>
          <p:nvPr/>
        </p:nvSpPr>
        <p:spPr>
          <a:xfrm>
            <a:off x="3851920" y="2564904"/>
            <a:ext cx="4896544" cy="3744416"/>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endParaRPr lang="fr-FR"/>
          </a:p>
        </p:txBody>
      </p:sp>
      <p:sp>
        <p:nvSpPr>
          <p:cNvPr id="16" name="Rectangle à coins arrondis 15"/>
          <p:cNvSpPr/>
          <p:nvPr/>
        </p:nvSpPr>
        <p:spPr>
          <a:xfrm>
            <a:off x="539552" y="2636912"/>
            <a:ext cx="3168352" cy="36724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2" name="Rectangle à coins arrondis 1"/>
          <p:cNvSpPr/>
          <p:nvPr/>
        </p:nvSpPr>
        <p:spPr>
          <a:xfrm>
            <a:off x="683568"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d’activité</a:t>
            </a:r>
          </a:p>
        </p:txBody>
      </p:sp>
      <p:sp>
        <p:nvSpPr>
          <p:cNvPr id="3" name="Rectangle à coins arrondis 2"/>
          <p:cNvSpPr/>
          <p:nvPr/>
        </p:nvSpPr>
        <p:spPr>
          <a:xfrm>
            <a:off x="2195736" y="2924944"/>
            <a:ext cx="1296144"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Diagramme</a:t>
            </a:r>
            <a:b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br>
            <a:r>
              <a:rPr lang="fr-FR" sz="1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d’états</a:t>
            </a:r>
            <a:endParaRPr lang="fr-FR" sz="1400" dirty="0">
              <a:ln w="18415" cmpd="sng">
                <a:solidFill>
                  <a:srgbClr val="FFFFFF"/>
                </a:solidFill>
                <a:prstDash val="solid"/>
              </a:ln>
              <a:solidFill>
                <a:srgbClr val="FFFFFF"/>
              </a:solidFill>
              <a:effectLst>
                <a:outerShdw blurRad="50800" dist="38100" dir="2700000" algn="tl" rotWithShape="0">
                  <a:prstClr val="black">
                    <a:alpha val="40000"/>
                  </a:prstClr>
                </a:outerShdw>
              </a:effectLst>
            </a:endParaRPr>
          </a:p>
        </p:txBody>
      </p:sp>
      <p:sp>
        <p:nvSpPr>
          <p:cNvPr id="4" name="Rectangle à coins arrondis 3"/>
          <p:cNvSpPr/>
          <p:nvPr/>
        </p:nvSpPr>
        <p:spPr>
          <a:xfrm>
            <a:off x="683568" y="3789040"/>
            <a:ext cx="1296144" cy="720080"/>
          </a:xfrm>
          <a:prstGeom prst="roundRect">
            <a:avLst/>
          </a:prstGeom>
        </p:spPr>
        <p:style>
          <a:lnRef idx="1">
            <a:schemeClr val="accent1"/>
          </a:lnRef>
          <a:fillRef idx="1001">
            <a:schemeClr val="lt2"/>
          </a:fillRef>
          <a:effectRef idx="1">
            <a:schemeClr val="accent1"/>
          </a:effectRef>
          <a:fontRef idx="minor">
            <a:schemeClr val="dk1"/>
          </a:fontRef>
        </p:style>
        <p:txBody>
          <a:bodyPr rtlCol="0" anchor="ctr"/>
          <a:lstStyle/>
          <a:p>
            <a:pPr algn="ctr"/>
            <a:r>
              <a:rPr lang="fr-FR" sz="1400" dirty="0" smtClean="0"/>
              <a:t>Diagramme</a:t>
            </a:r>
            <a:br>
              <a:rPr lang="fr-FR" sz="1400" dirty="0" smtClean="0"/>
            </a:br>
            <a:r>
              <a:rPr lang="fr-FR" sz="1400" dirty="0" smtClean="0"/>
              <a:t>de séquences</a:t>
            </a:r>
          </a:p>
        </p:txBody>
      </p:sp>
      <p:sp>
        <p:nvSpPr>
          <p:cNvPr id="5" name="Rectangle à coins arrondis 4"/>
          <p:cNvSpPr/>
          <p:nvPr/>
        </p:nvSpPr>
        <p:spPr>
          <a:xfrm>
            <a:off x="2195736" y="3789040"/>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cas d’utilisation</a:t>
            </a:r>
            <a:endParaRPr lang="fr-FR" sz="1400" dirty="0"/>
          </a:p>
        </p:txBody>
      </p:sp>
      <p:sp>
        <p:nvSpPr>
          <p:cNvPr id="6" name="Rectangle à coins arrondis 5"/>
          <p:cNvSpPr/>
          <p:nvPr/>
        </p:nvSpPr>
        <p:spPr>
          <a:xfrm>
            <a:off x="3995936"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définition de bloc</a:t>
            </a:r>
            <a:endParaRPr lang="fr-FR" sz="1400" dirty="0"/>
          </a:p>
        </p:txBody>
      </p:sp>
      <p:sp>
        <p:nvSpPr>
          <p:cNvPr id="7" name="Rectangle à coins arrondis 6"/>
          <p:cNvSpPr/>
          <p:nvPr/>
        </p:nvSpPr>
        <p:spPr>
          <a:xfrm>
            <a:off x="5580112"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bloc interne</a:t>
            </a:r>
            <a:endParaRPr lang="fr-FR" sz="1400" dirty="0"/>
          </a:p>
        </p:txBody>
      </p:sp>
      <p:sp>
        <p:nvSpPr>
          <p:cNvPr id="8" name="Rectangle à coins arrondis 7"/>
          <p:cNvSpPr/>
          <p:nvPr/>
        </p:nvSpPr>
        <p:spPr>
          <a:xfrm>
            <a:off x="7164288"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de  package</a:t>
            </a:r>
            <a:endParaRPr lang="fr-FR" sz="1400" dirty="0">
              <a:solidFill>
                <a:schemeClr val="bg1">
                  <a:lumMod val="50000"/>
                </a:schemeClr>
              </a:solidFill>
            </a:endParaRPr>
          </a:p>
        </p:txBody>
      </p:sp>
      <p:sp>
        <p:nvSpPr>
          <p:cNvPr id="9" name="Rectangle à coins arrondis 8"/>
          <p:cNvSpPr/>
          <p:nvPr/>
        </p:nvSpPr>
        <p:spPr>
          <a:xfrm>
            <a:off x="5508104" y="4437112"/>
            <a:ext cx="1584176"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paramétrique</a:t>
            </a:r>
            <a:endParaRPr lang="fr-FR" sz="1400" dirty="0">
              <a:solidFill>
                <a:schemeClr val="bg1">
                  <a:lumMod val="50000"/>
                </a:schemeClr>
              </a:solidFill>
            </a:endParaRPr>
          </a:p>
        </p:txBody>
      </p:sp>
      <p:cxnSp>
        <p:nvCxnSpPr>
          <p:cNvPr id="11" name="Connecteur droit avec flèche 10"/>
          <p:cNvCxnSpPr>
            <a:stCxn id="9" idx="0"/>
            <a:endCxn id="7" idx="2"/>
          </p:cNvCxnSpPr>
          <p:nvPr/>
        </p:nvCxnSpPr>
        <p:spPr>
          <a:xfrm rot="5400000" flipH="1" flipV="1">
            <a:off x="5940152" y="4077072"/>
            <a:ext cx="72008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3071802" y="1428736"/>
            <a:ext cx="1440160" cy="792088"/>
          </a:xfrm>
          <a:prstGeom prst="roundRect">
            <a:avLst/>
          </a:prstGeom>
        </p:spPr>
        <p:style>
          <a:lnRef idx="1">
            <a:schemeClr val="accent2"/>
          </a:lnRef>
          <a:fillRef idx="1001">
            <a:schemeClr val="lt2"/>
          </a:fillRef>
          <a:effectRef idx="1">
            <a:schemeClr val="accent2"/>
          </a:effectRef>
          <a:fontRef idx="minor">
            <a:schemeClr val="dk1"/>
          </a:fontRef>
        </p:style>
        <p:txBody>
          <a:bodyPr rtlCol="0" anchor="ctr"/>
          <a:lstStyle/>
          <a:p>
            <a:pPr algn="ctr"/>
            <a:r>
              <a:rPr lang="fr-FR" sz="1400" dirty="0" smtClean="0"/>
              <a:t>Diagramme</a:t>
            </a:r>
            <a:br>
              <a:rPr lang="fr-FR" sz="1400" dirty="0" smtClean="0"/>
            </a:br>
            <a:r>
              <a:rPr lang="fr-FR" sz="1400" dirty="0" smtClean="0"/>
              <a:t>d’exigence</a:t>
            </a:r>
            <a:endParaRPr lang="fr-FR" sz="1400" dirty="0"/>
          </a:p>
        </p:txBody>
      </p:sp>
      <p:sp>
        <p:nvSpPr>
          <p:cNvPr id="18" name="ZoneTexte 17"/>
          <p:cNvSpPr txBox="1"/>
          <p:nvPr/>
        </p:nvSpPr>
        <p:spPr>
          <a:xfrm>
            <a:off x="971600" y="5445224"/>
            <a:ext cx="2088232" cy="646331"/>
          </a:xfrm>
          <a:prstGeom prst="rect">
            <a:avLst/>
          </a:prstGeom>
          <a:noFill/>
        </p:spPr>
        <p:txBody>
          <a:bodyPr wrap="square" rtlCol="0">
            <a:spAutoFit/>
          </a:bodyPr>
          <a:lstStyle/>
          <a:p>
            <a:pPr algn="ctr"/>
            <a:r>
              <a:rPr lang="fr-FR" dirty="0" smtClean="0"/>
              <a:t>Diagramme comportemental</a:t>
            </a:r>
            <a:endParaRPr lang="fr-FR" dirty="0"/>
          </a:p>
        </p:txBody>
      </p:sp>
      <p:sp>
        <p:nvSpPr>
          <p:cNvPr id="19" name="ZoneTexte 18"/>
          <p:cNvSpPr txBox="1"/>
          <p:nvPr/>
        </p:nvSpPr>
        <p:spPr>
          <a:xfrm>
            <a:off x="5364088" y="5517232"/>
            <a:ext cx="2088232" cy="646331"/>
          </a:xfrm>
          <a:prstGeom prst="rect">
            <a:avLst/>
          </a:prstGeom>
          <a:noFill/>
        </p:spPr>
        <p:txBody>
          <a:bodyPr wrap="square" rtlCol="0">
            <a:spAutoFit/>
          </a:bodyPr>
          <a:lstStyle/>
          <a:p>
            <a:pPr algn="ctr"/>
            <a:r>
              <a:rPr lang="fr-FR" dirty="0" smtClean="0"/>
              <a:t>Diagramme structurel</a:t>
            </a:r>
            <a:endParaRPr lang="fr-FR" dirty="0"/>
          </a:p>
        </p:txBody>
      </p:sp>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Diagramme d’états-transitions</a:t>
            </a:r>
            <a:endParaRPr lang="fr-FR" sz="2400" dirty="0"/>
          </a:p>
        </p:txBody>
      </p:sp>
      <p:pic>
        <p:nvPicPr>
          <p:cNvPr id="20"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
        <p:nvSpPr>
          <p:cNvPr id="21" name="ZoneTexte 20"/>
          <p:cNvSpPr txBox="1"/>
          <p:nvPr/>
        </p:nvSpPr>
        <p:spPr>
          <a:xfrm>
            <a:off x="1142976" y="928670"/>
            <a:ext cx="2571768" cy="338554"/>
          </a:xfrm>
          <a:prstGeom prst="rect">
            <a:avLst/>
          </a:prstGeom>
          <a:noFill/>
        </p:spPr>
        <p:txBody>
          <a:bodyPr wrap="square" rtlCol="0">
            <a:spAutoFit/>
          </a:bodyPr>
          <a:lstStyle/>
          <a:p>
            <a:r>
              <a:rPr lang="fr-FR" sz="1600" dirty="0" smtClean="0"/>
              <a:t>Frontière d’étude</a:t>
            </a:r>
            <a:endParaRPr lang="fr-FR"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Diagramme d’états-transitions</a:t>
            </a:r>
            <a:endParaRPr lang="fr-FR" sz="2400" dirty="0"/>
          </a:p>
        </p:txBody>
      </p:sp>
      <p:pic>
        <p:nvPicPr>
          <p:cNvPr id="20"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
        <p:nvSpPr>
          <p:cNvPr id="6" name="Ellipse 5"/>
          <p:cNvSpPr/>
          <p:nvPr/>
        </p:nvSpPr>
        <p:spPr>
          <a:xfrm>
            <a:off x="1491046" y="1911132"/>
            <a:ext cx="142876"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5163454" y="2643182"/>
            <a:ext cx="12858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Mouvement</a:t>
            </a:r>
          </a:p>
          <a:p>
            <a:pPr algn="ctr"/>
            <a:r>
              <a:rPr lang="fr-FR" sz="1200" dirty="0" smtClean="0">
                <a:solidFill>
                  <a:schemeClr val="tx1"/>
                </a:solidFill>
              </a:rPr>
              <a:t>azimut gauche</a:t>
            </a:r>
            <a:endParaRPr lang="fr-FR" sz="1200" dirty="0">
              <a:solidFill>
                <a:schemeClr val="tx1"/>
              </a:solidFill>
            </a:endParaRPr>
          </a:p>
        </p:txBody>
      </p:sp>
      <p:sp>
        <p:nvSpPr>
          <p:cNvPr id="12" name="Rectangle à coins arrondis 11"/>
          <p:cNvSpPr/>
          <p:nvPr/>
        </p:nvSpPr>
        <p:spPr>
          <a:xfrm>
            <a:off x="5163454" y="3714752"/>
            <a:ext cx="12858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Mouvement</a:t>
            </a:r>
          </a:p>
          <a:p>
            <a:pPr algn="ctr"/>
            <a:r>
              <a:rPr lang="fr-FR" sz="1200" dirty="0" smtClean="0">
                <a:solidFill>
                  <a:schemeClr val="tx1"/>
                </a:solidFill>
              </a:rPr>
              <a:t>azimut droit</a:t>
            </a:r>
            <a:endParaRPr lang="fr-FR" sz="1200" dirty="0">
              <a:solidFill>
                <a:schemeClr val="tx1"/>
              </a:solidFill>
            </a:endParaRPr>
          </a:p>
        </p:txBody>
      </p:sp>
      <p:sp>
        <p:nvSpPr>
          <p:cNvPr id="13" name="Rectangle à coins arrondis 12"/>
          <p:cNvSpPr/>
          <p:nvPr/>
        </p:nvSpPr>
        <p:spPr>
          <a:xfrm>
            <a:off x="5163454" y="4786322"/>
            <a:ext cx="12858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Mouvement</a:t>
            </a:r>
          </a:p>
          <a:p>
            <a:pPr algn="ctr"/>
            <a:r>
              <a:rPr lang="fr-FR" sz="1200" dirty="0" smtClean="0">
                <a:solidFill>
                  <a:schemeClr val="tx1"/>
                </a:solidFill>
              </a:rPr>
              <a:t>élévation haut</a:t>
            </a:r>
            <a:endParaRPr lang="fr-FR" sz="1200" dirty="0">
              <a:solidFill>
                <a:schemeClr val="tx1"/>
              </a:solidFill>
            </a:endParaRPr>
          </a:p>
        </p:txBody>
      </p:sp>
      <p:sp>
        <p:nvSpPr>
          <p:cNvPr id="14" name="Rectangle à coins arrondis 13"/>
          <p:cNvSpPr/>
          <p:nvPr/>
        </p:nvSpPr>
        <p:spPr>
          <a:xfrm>
            <a:off x="5163454" y="5715016"/>
            <a:ext cx="12858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Mouvement</a:t>
            </a:r>
          </a:p>
          <a:p>
            <a:pPr algn="ctr"/>
            <a:r>
              <a:rPr lang="fr-FR" sz="1200" dirty="0" smtClean="0">
                <a:solidFill>
                  <a:schemeClr val="tx1"/>
                </a:solidFill>
              </a:rPr>
              <a:t>élévation </a:t>
            </a:r>
          </a:p>
          <a:p>
            <a:pPr algn="ctr"/>
            <a:r>
              <a:rPr lang="fr-FR" sz="1200" dirty="0" smtClean="0">
                <a:solidFill>
                  <a:schemeClr val="tx1"/>
                </a:solidFill>
              </a:rPr>
              <a:t>bas</a:t>
            </a:r>
            <a:endParaRPr lang="fr-FR" sz="1200" dirty="0">
              <a:solidFill>
                <a:schemeClr val="tx1"/>
              </a:solidFill>
            </a:endParaRPr>
          </a:p>
        </p:txBody>
      </p:sp>
      <p:cxnSp>
        <p:nvCxnSpPr>
          <p:cNvPr id="16" name="Connecteur droit avec flèche 15"/>
          <p:cNvCxnSpPr/>
          <p:nvPr/>
        </p:nvCxnSpPr>
        <p:spPr>
          <a:xfrm rot="16200000" flipH="1">
            <a:off x="1277302" y="2340901"/>
            <a:ext cx="571506"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7" idx="3"/>
          </p:cNvCxnSpPr>
          <p:nvPr/>
        </p:nvCxnSpPr>
        <p:spPr>
          <a:xfrm>
            <a:off x="3234628" y="3000372"/>
            <a:ext cx="192882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Forme 28"/>
          <p:cNvCxnSpPr>
            <a:endCxn id="12" idx="1"/>
          </p:cNvCxnSpPr>
          <p:nvPr/>
        </p:nvCxnSpPr>
        <p:spPr>
          <a:xfrm>
            <a:off x="3020314" y="3357562"/>
            <a:ext cx="2143140" cy="714380"/>
          </a:xfrm>
          <a:prstGeom prst="bentConnector3">
            <a:avLst>
              <a:gd name="adj1" fmla="val -666"/>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Forme 32"/>
          <p:cNvCxnSpPr>
            <a:stCxn id="8" idx="0"/>
          </p:cNvCxnSpPr>
          <p:nvPr/>
        </p:nvCxnSpPr>
        <p:spPr>
          <a:xfrm rot="16200000" flipV="1">
            <a:off x="4520512" y="1357298"/>
            <a:ext cx="785818" cy="1785950"/>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35" name="Forme 34"/>
          <p:cNvCxnSpPr>
            <a:endCxn id="7" idx="0"/>
          </p:cNvCxnSpPr>
          <p:nvPr/>
        </p:nvCxnSpPr>
        <p:spPr>
          <a:xfrm rot="10800000" flipV="1">
            <a:off x="2198778" y="1857364"/>
            <a:ext cx="1821671" cy="785818"/>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1" name="Forme 40"/>
          <p:cNvCxnSpPr>
            <a:endCxn id="13" idx="1"/>
          </p:cNvCxnSpPr>
          <p:nvPr/>
        </p:nvCxnSpPr>
        <p:spPr>
          <a:xfrm>
            <a:off x="2377372" y="3357562"/>
            <a:ext cx="2786082" cy="1785950"/>
          </a:xfrm>
          <a:prstGeom prst="bentConnector3">
            <a:avLst>
              <a:gd name="adj1" fmla="val -427"/>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8" name="Forme 40"/>
          <p:cNvCxnSpPr/>
          <p:nvPr/>
        </p:nvCxnSpPr>
        <p:spPr>
          <a:xfrm>
            <a:off x="1805868" y="3357562"/>
            <a:ext cx="3357586" cy="2714644"/>
          </a:xfrm>
          <a:prstGeom prst="bentConnector3">
            <a:avLst>
              <a:gd name="adj1" fmla="val 4813"/>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7092280" y="2276872"/>
            <a:ext cx="1643074" cy="954107"/>
          </a:xfrm>
          <a:prstGeom prst="rect">
            <a:avLst/>
          </a:prstGeom>
          <a:solidFill>
            <a:schemeClr val="accent1">
              <a:lumMod val="40000"/>
              <a:lumOff val="60000"/>
            </a:schemeClr>
          </a:solidFill>
        </p:spPr>
        <p:txBody>
          <a:bodyPr wrap="square" rtlCol="0">
            <a:spAutoFit/>
          </a:bodyPr>
          <a:lstStyle/>
          <a:p>
            <a:r>
              <a:rPr lang="fr-FR" sz="800" dirty="0" smtClean="0"/>
              <a:t>BG: butée gauche</a:t>
            </a:r>
          </a:p>
          <a:p>
            <a:endParaRPr lang="fr-FR" sz="800" dirty="0" smtClean="0"/>
          </a:p>
          <a:p>
            <a:r>
              <a:rPr lang="fr-FR" sz="800" dirty="0" smtClean="0"/>
              <a:t>BD: butée droite</a:t>
            </a:r>
          </a:p>
          <a:p>
            <a:endParaRPr lang="fr-FR" sz="800" dirty="0" smtClean="0"/>
          </a:p>
          <a:p>
            <a:r>
              <a:rPr lang="fr-FR" sz="800" dirty="0" smtClean="0"/>
              <a:t>BH: butée haute</a:t>
            </a:r>
          </a:p>
          <a:p>
            <a:endParaRPr lang="fr-FR" sz="800" dirty="0" smtClean="0"/>
          </a:p>
          <a:p>
            <a:r>
              <a:rPr lang="fr-FR" sz="800" dirty="0" smtClean="0"/>
              <a:t>BB: Butée basse</a:t>
            </a:r>
            <a:endParaRPr lang="fr-FR" sz="800" dirty="0"/>
          </a:p>
        </p:txBody>
      </p:sp>
      <p:sp>
        <p:nvSpPr>
          <p:cNvPr id="61" name="ZoneTexte 60"/>
          <p:cNvSpPr txBox="1"/>
          <p:nvPr/>
        </p:nvSpPr>
        <p:spPr>
          <a:xfrm>
            <a:off x="7164288" y="3717032"/>
            <a:ext cx="1643074" cy="1446550"/>
          </a:xfrm>
          <a:prstGeom prst="rect">
            <a:avLst/>
          </a:prstGeom>
          <a:solidFill>
            <a:schemeClr val="accent2">
              <a:lumMod val="40000"/>
              <a:lumOff val="60000"/>
            </a:schemeClr>
          </a:solidFill>
        </p:spPr>
        <p:txBody>
          <a:bodyPr wrap="square" rtlCol="0">
            <a:spAutoFit/>
          </a:bodyPr>
          <a:lstStyle/>
          <a:p>
            <a:r>
              <a:rPr lang="fr-FR" sz="800" dirty="0" smtClean="0"/>
              <a:t>CAG: commande azimut gauche</a:t>
            </a:r>
          </a:p>
          <a:p>
            <a:endParaRPr lang="fr-FR" sz="800" dirty="0" smtClean="0"/>
          </a:p>
          <a:p>
            <a:r>
              <a:rPr lang="fr-FR" sz="800" dirty="0" smtClean="0"/>
              <a:t>CAD: commande azimut droite</a:t>
            </a:r>
          </a:p>
          <a:p>
            <a:endParaRPr lang="fr-FR" sz="800" dirty="0" smtClean="0"/>
          </a:p>
          <a:p>
            <a:r>
              <a:rPr lang="fr-FR" sz="800" dirty="0" smtClean="0"/>
              <a:t>CEH: commande élévation haute</a:t>
            </a:r>
          </a:p>
          <a:p>
            <a:endParaRPr lang="fr-FR" sz="800" dirty="0" smtClean="0"/>
          </a:p>
          <a:p>
            <a:r>
              <a:rPr lang="fr-FR" sz="800" dirty="0" smtClean="0"/>
              <a:t>CEB: commande élévation basse</a:t>
            </a:r>
            <a:endParaRPr lang="fr-FR" sz="800" dirty="0"/>
          </a:p>
        </p:txBody>
      </p:sp>
      <p:grpSp>
        <p:nvGrpSpPr>
          <p:cNvPr id="2" name="Groupe 64"/>
          <p:cNvGrpSpPr/>
          <p:nvPr/>
        </p:nvGrpSpPr>
        <p:grpSpPr>
          <a:xfrm>
            <a:off x="3377504" y="2643182"/>
            <a:ext cx="1428760" cy="3491709"/>
            <a:chOff x="2786050" y="1928802"/>
            <a:chExt cx="1428760" cy="3491709"/>
          </a:xfrm>
        </p:grpSpPr>
        <p:sp>
          <p:nvSpPr>
            <p:cNvPr id="62" name="ZoneTexte 61"/>
            <p:cNvSpPr txBox="1"/>
            <p:nvPr/>
          </p:nvSpPr>
          <p:spPr>
            <a:xfrm>
              <a:off x="2786050" y="1928802"/>
              <a:ext cx="1428760" cy="276999"/>
            </a:xfrm>
            <a:prstGeom prst="rect">
              <a:avLst/>
            </a:prstGeom>
            <a:noFill/>
          </p:spPr>
          <p:txBody>
            <a:bodyPr wrap="square" rtlCol="0">
              <a:spAutoFit/>
            </a:bodyPr>
            <a:lstStyle/>
            <a:p>
              <a:r>
                <a:rPr lang="fr-FR" sz="1200" dirty="0" smtClean="0"/>
                <a:t>CAG .BG</a:t>
              </a:r>
              <a:endParaRPr lang="fr-FR" sz="1200" dirty="0"/>
            </a:p>
          </p:txBody>
        </p:sp>
        <p:cxnSp>
          <p:nvCxnSpPr>
            <p:cNvPr id="64" name="Connecteur droit 63"/>
            <p:cNvCxnSpPr/>
            <p:nvPr/>
          </p:nvCxnSpPr>
          <p:spPr>
            <a:xfrm>
              <a:off x="3286116" y="2000240"/>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2786050" y="3071810"/>
              <a:ext cx="1428760" cy="276999"/>
            </a:xfrm>
            <a:prstGeom prst="rect">
              <a:avLst/>
            </a:prstGeom>
            <a:noFill/>
          </p:spPr>
          <p:txBody>
            <a:bodyPr wrap="square" rtlCol="0">
              <a:spAutoFit/>
            </a:bodyPr>
            <a:lstStyle/>
            <a:p>
              <a:r>
                <a:rPr lang="fr-FR" sz="1200" dirty="0" smtClean="0"/>
                <a:t>CAD .BD</a:t>
              </a:r>
              <a:endParaRPr lang="fr-FR" sz="1200" dirty="0"/>
            </a:p>
          </p:txBody>
        </p:sp>
        <p:sp>
          <p:nvSpPr>
            <p:cNvPr id="71" name="ZoneTexte 70"/>
            <p:cNvSpPr txBox="1"/>
            <p:nvPr/>
          </p:nvSpPr>
          <p:spPr>
            <a:xfrm>
              <a:off x="2786050" y="2428868"/>
              <a:ext cx="1428760" cy="276999"/>
            </a:xfrm>
            <a:prstGeom prst="rect">
              <a:avLst/>
            </a:prstGeom>
            <a:noFill/>
          </p:spPr>
          <p:txBody>
            <a:bodyPr wrap="square" rtlCol="0">
              <a:spAutoFit/>
            </a:bodyPr>
            <a:lstStyle/>
            <a:p>
              <a:r>
                <a:rPr lang="fr-FR" sz="1200" dirty="0" smtClean="0"/>
                <a:t>CAD+BD</a:t>
              </a:r>
              <a:endParaRPr lang="fr-FR" sz="1200" dirty="0"/>
            </a:p>
          </p:txBody>
        </p:sp>
        <p:cxnSp>
          <p:nvCxnSpPr>
            <p:cNvPr id="73" name="Connecteur droit 72"/>
            <p:cNvCxnSpPr/>
            <p:nvPr/>
          </p:nvCxnSpPr>
          <p:spPr>
            <a:xfrm>
              <a:off x="3286116" y="3143248"/>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a:off x="2786050" y="4071942"/>
              <a:ext cx="1428760" cy="276999"/>
            </a:xfrm>
            <a:prstGeom prst="rect">
              <a:avLst/>
            </a:prstGeom>
            <a:noFill/>
          </p:spPr>
          <p:txBody>
            <a:bodyPr wrap="square" rtlCol="0">
              <a:spAutoFit/>
            </a:bodyPr>
            <a:lstStyle/>
            <a:p>
              <a:r>
                <a:rPr lang="fr-FR" sz="1200" dirty="0" smtClean="0"/>
                <a:t>CEH .BH</a:t>
              </a:r>
              <a:endParaRPr lang="fr-FR" sz="1200" dirty="0"/>
            </a:p>
          </p:txBody>
        </p:sp>
        <p:sp>
          <p:nvSpPr>
            <p:cNvPr id="75" name="ZoneTexte 74"/>
            <p:cNvSpPr txBox="1"/>
            <p:nvPr/>
          </p:nvSpPr>
          <p:spPr>
            <a:xfrm>
              <a:off x="2786050" y="5143512"/>
              <a:ext cx="1428760" cy="276999"/>
            </a:xfrm>
            <a:prstGeom prst="rect">
              <a:avLst/>
            </a:prstGeom>
            <a:noFill/>
          </p:spPr>
          <p:txBody>
            <a:bodyPr wrap="square" rtlCol="0">
              <a:spAutoFit/>
            </a:bodyPr>
            <a:lstStyle/>
            <a:p>
              <a:r>
                <a:rPr lang="fr-FR" sz="1200" dirty="0" smtClean="0"/>
                <a:t>CEB .BB</a:t>
              </a:r>
              <a:endParaRPr lang="fr-FR" sz="1200" dirty="0"/>
            </a:p>
          </p:txBody>
        </p:sp>
        <p:sp>
          <p:nvSpPr>
            <p:cNvPr id="76" name="ZoneTexte 75"/>
            <p:cNvSpPr txBox="1"/>
            <p:nvPr/>
          </p:nvSpPr>
          <p:spPr>
            <a:xfrm>
              <a:off x="2786050" y="4572008"/>
              <a:ext cx="1428760" cy="276999"/>
            </a:xfrm>
            <a:prstGeom prst="rect">
              <a:avLst/>
            </a:prstGeom>
            <a:noFill/>
          </p:spPr>
          <p:txBody>
            <a:bodyPr wrap="square" rtlCol="0">
              <a:spAutoFit/>
            </a:bodyPr>
            <a:lstStyle/>
            <a:p>
              <a:r>
                <a:rPr lang="fr-FR" sz="1200" dirty="0" smtClean="0"/>
                <a:t>CEB +BB</a:t>
              </a:r>
              <a:endParaRPr lang="fr-FR" sz="1200" dirty="0"/>
            </a:p>
          </p:txBody>
        </p:sp>
        <p:sp>
          <p:nvSpPr>
            <p:cNvPr id="77" name="ZoneTexte 76"/>
            <p:cNvSpPr txBox="1"/>
            <p:nvPr/>
          </p:nvSpPr>
          <p:spPr>
            <a:xfrm>
              <a:off x="2786050" y="3571876"/>
              <a:ext cx="1428760" cy="276999"/>
            </a:xfrm>
            <a:prstGeom prst="rect">
              <a:avLst/>
            </a:prstGeom>
            <a:noFill/>
          </p:spPr>
          <p:txBody>
            <a:bodyPr wrap="square" rtlCol="0">
              <a:spAutoFit/>
            </a:bodyPr>
            <a:lstStyle/>
            <a:p>
              <a:r>
                <a:rPr lang="fr-FR" sz="1200" dirty="0" smtClean="0"/>
                <a:t>CEH +BH</a:t>
              </a:r>
              <a:endParaRPr lang="fr-FR" sz="1200" dirty="0"/>
            </a:p>
          </p:txBody>
        </p:sp>
        <p:cxnSp>
          <p:nvCxnSpPr>
            <p:cNvPr id="80" name="Connecteur droit 79"/>
            <p:cNvCxnSpPr/>
            <p:nvPr/>
          </p:nvCxnSpPr>
          <p:spPr>
            <a:xfrm>
              <a:off x="3286116" y="4143380"/>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a:off x="3286116" y="5214950"/>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ZoneTexte 66"/>
          <p:cNvSpPr txBox="1"/>
          <p:nvPr/>
        </p:nvSpPr>
        <p:spPr>
          <a:xfrm>
            <a:off x="3377504" y="1643050"/>
            <a:ext cx="1428760" cy="276999"/>
          </a:xfrm>
          <a:prstGeom prst="rect">
            <a:avLst/>
          </a:prstGeom>
          <a:noFill/>
        </p:spPr>
        <p:txBody>
          <a:bodyPr wrap="square" rtlCol="0">
            <a:spAutoFit/>
          </a:bodyPr>
          <a:lstStyle/>
          <a:p>
            <a:r>
              <a:rPr lang="fr-FR" sz="1200" dirty="0" smtClean="0"/>
              <a:t>CAG+BG</a:t>
            </a:r>
            <a:endParaRPr lang="fr-FR" sz="1200" dirty="0"/>
          </a:p>
        </p:txBody>
      </p:sp>
      <p:cxnSp>
        <p:nvCxnSpPr>
          <p:cNvPr id="69" name="Connecteur droit 68"/>
          <p:cNvCxnSpPr/>
          <p:nvPr/>
        </p:nvCxnSpPr>
        <p:spPr>
          <a:xfrm>
            <a:off x="3520380" y="1714488"/>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3520380" y="3214686"/>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3520380" y="4357694"/>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3520380" y="5357826"/>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e 39"/>
          <p:cNvGrpSpPr/>
          <p:nvPr/>
        </p:nvGrpSpPr>
        <p:grpSpPr>
          <a:xfrm>
            <a:off x="3234628" y="3143248"/>
            <a:ext cx="2644000" cy="2571769"/>
            <a:chOff x="2571736" y="2428868"/>
            <a:chExt cx="2644000" cy="2571769"/>
          </a:xfrm>
        </p:grpSpPr>
        <p:cxnSp>
          <p:nvCxnSpPr>
            <p:cNvPr id="37" name="Connecteur droit 36"/>
            <p:cNvCxnSpPr/>
            <p:nvPr/>
          </p:nvCxnSpPr>
          <p:spPr>
            <a:xfrm rot="5400000" flipH="1" flipV="1">
              <a:off x="5098889" y="2890141"/>
              <a:ext cx="214314"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Connecteur en angle 38"/>
            <p:cNvCxnSpPr/>
            <p:nvPr/>
          </p:nvCxnSpPr>
          <p:spPr>
            <a:xfrm>
              <a:off x="2571736" y="2428868"/>
              <a:ext cx="2643206" cy="357190"/>
            </a:xfrm>
            <a:prstGeom prst="bentConnector3">
              <a:avLst>
                <a:gd name="adj1" fmla="val 50422"/>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rot="5400000" flipH="1" flipV="1">
              <a:off x="5107785" y="3963991"/>
              <a:ext cx="214314"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rot="5400000" flipH="1" flipV="1">
              <a:off x="5143239" y="4928669"/>
              <a:ext cx="142876" cy="1059"/>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46" name="Connecteur en angle 45"/>
          <p:cNvCxnSpPr/>
          <p:nvPr/>
        </p:nvCxnSpPr>
        <p:spPr>
          <a:xfrm rot="10800000">
            <a:off x="2663124" y="3357562"/>
            <a:ext cx="3214710" cy="1214446"/>
          </a:xfrm>
          <a:prstGeom prst="bentConnector3">
            <a:avLst>
              <a:gd name="adj1" fmla="val 9995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9" name="Connecteur en angle 48"/>
          <p:cNvCxnSpPr>
            <a:endCxn id="7" idx="2"/>
          </p:cNvCxnSpPr>
          <p:nvPr/>
        </p:nvCxnSpPr>
        <p:spPr>
          <a:xfrm rot="10800000">
            <a:off x="2198778" y="3357562"/>
            <a:ext cx="3679057" cy="2214578"/>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467544" y="2057998"/>
            <a:ext cx="1033424" cy="461665"/>
          </a:xfrm>
          <a:prstGeom prst="rect">
            <a:avLst/>
          </a:prstGeom>
          <a:noFill/>
        </p:spPr>
        <p:txBody>
          <a:bodyPr wrap="none" rtlCol="0">
            <a:spAutoFit/>
          </a:bodyPr>
          <a:lstStyle/>
          <a:p>
            <a:r>
              <a:rPr lang="fr-FR" sz="1200" dirty="0" smtClean="0"/>
              <a:t>Mise sous</a:t>
            </a:r>
          </a:p>
          <a:p>
            <a:pPr algn="ctr"/>
            <a:r>
              <a:rPr lang="fr-FR" sz="1200" dirty="0" smtClean="0"/>
              <a:t>tension</a:t>
            </a:r>
            <a:endParaRPr lang="fr-FR" sz="1200" dirty="0"/>
          </a:p>
        </p:txBody>
      </p:sp>
      <p:cxnSp>
        <p:nvCxnSpPr>
          <p:cNvPr id="47" name="Connecteur droit avec flèche 46"/>
          <p:cNvCxnSpPr/>
          <p:nvPr/>
        </p:nvCxnSpPr>
        <p:spPr>
          <a:xfrm rot="16200000" flipH="1">
            <a:off x="1261911" y="3639895"/>
            <a:ext cx="571506"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467544" y="3570166"/>
            <a:ext cx="947695" cy="276999"/>
          </a:xfrm>
          <a:prstGeom prst="rect">
            <a:avLst/>
          </a:prstGeom>
          <a:noFill/>
        </p:spPr>
        <p:txBody>
          <a:bodyPr wrap="none" rtlCol="0">
            <a:spAutoFit/>
          </a:bodyPr>
          <a:lstStyle/>
          <a:p>
            <a:r>
              <a:rPr lang="fr-FR" sz="1200" dirty="0" smtClean="0"/>
              <a:t>Extinction</a:t>
            </a:r>
            <a:endParaRPr lang="fr-FR" sz="1200" dirty="0"/>
          </a:p>
        </p:txBody>
      </p:sp>
      <p:sp>
        <p:nvSpPr>
          <p:cNvPr id="66" name="Ellipse 65"/>
          <p:cNvSpPr/>
          <p:nvPr/>
        </p:nvSpPr>
        <p:spPr>
          <a:xfrm>
            <a:off x="1475656" y="3930206"/>
            <a:ext cx="144016" cy="14401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1162926" y="2643182"/>
            <a:ext cx="207170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Spot en attente</a:t>
            </a:r>
            <a:endParaRPr lang="fr-FR" sz="1200" dirty="0">
              <a:solidFill>
                <a:schemeClr val="tx1"/>
              </a:solidFill>
            </a:endParaRPr>
          </a:p>
        </p:txBody>
      </p:sp>
      <p:sp>
        <p:nvSpPr>
          <p:cNvPr id="82" name="ZoneTexte 81"/>
          <p:cNvSpPr txBox="1"/>
          <p:nvPr/>
        </p:nvSpPr>
        <p:spPr>
          <a:xfrm>
            <a:off x="7164288" y="3356992"/>
            <a:ext cx="1152128" cy="307777"/>
          </a:xfrm>
          <a:prstGeom prst="rect">
            <a:avLst/>
          </a:prstGeom>
          <a:noFill/>
        </p:spPr>
        <p:txBody>
          <a:bodyPr wrap="square" rtlCol="0">
            <a:spAutoFit/>
          </a:bodyPr>
          <a:lstStyle/>
          <a:p>
            <a:r>
              <a:rPr lang="fr-FR" sz="1400" dirty="0" smtClean="0"/>
              <a:t>Ordres</a:t>
            </a:r>
            <a:endParaRPr lang="fr-FR" sz="1400" dirty="0"/>
          </a:p>
        </p:txBody>
      </p:sp>
      <p:sp>
        <p:nvSpPr>
          <p:cNvPr id="83" name="ZoneTexte 82"/>
          <p:cNvSpPr txBox="1"/>
          <p:nvPr/>
        </p:nvSpPr>
        <p:spPr>
          <a:xfrm>
            <a:off x="7092280" y="1916832"/>
            <a:ext cx="1584176" cy="307777"/>
          </a:xfrm>
          <a:prstGeom prst="rect">
            <a:avLst/>
          </a:prstGeom>
          <a:noFill/>
        </p:spPr>
        <p:txBody>
          <a:bodyPr wrap="square" rtlCol="0">
            <a:spAutoFit/>
          </a:bodyPr>
          <a:lstStyle/>
          <a:p>
            <a:r>
              <a:rPr lang="fr-FR" sz="1400" dirty="0" smtClean="0"/>
              <a:t>Compte-rendu</a:t>
            </a:r>
            <a:endParaRPr lang="fr-FR" sz="1400" dirty="0"/>
          </a:p>
        </p:txBody>
      </p:sp>
      <p:sp>
        <p:nvSpPr>
          <p:cNvPr id="51" name="Rectangle 50"/>
          <p:cNvSpPr/>
          <p:nvPr/>
        </p:nvSpPr>
        <p:spPr>
          <a:xfrm>
            <a:off x="357158" y="785794"/>
            <a:ext cx="8429684" cy="830997"/>
          </a:xfrm>
          <a:prstGeom prst="rect">
            <a:avLst/>
          </a:prstGeom>
        </p:spPr>
        <p:txBody>
          <a:bodyPr wrap="square">
            <a:spAutoFit/>
          </a:bodyPr>
          <a:lstStyle/>
          <a:p>
            <a:r>
              <a:rPr lang="fr-FR" sz="1600" dirty="0" smtClean="0"/>
              <a:t>Les diagrammes d'états-transitions permettent de décrire les changements d'états d'un système, en réponse aux interactions avec d'autres systèmes ou avec des acteurs.</a:t>
            </a:r>
            <a:endParaRPr lang="fr-F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err="1" smtClean="0"/>
              <a:t>SysML</a:t>
            </a:r>
            <a:r>
              <a:rPr lang="fr-FR" sz="2400" dirty="0" smtClean="0"/>
              <a:t> ?</a:t>
            </a:r>
            <a:endParaRPr lang="fr-FR" sz="2400" dirty="0"/>
          </a:p>
        </p:txBody>
      </p:sp>
      <p:pic>
        <p:nvPicPr>
          <p:cNvPr id="25"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0392" y="404664"/>
            <a:ext cx="666750" cy="695325"/>
          </a:xfrm>
          <a:prstGeom prst="rect">
            <a:avLst/>
          </a:prstGeom>
          <a:noFill/>
        </p:spPr>
      </p:pic>
      <p:sp>
        <p:nvSpPr>
          <p:cNvPr id="6" name="Ellipse 5"/>
          <p:cNvSpPr/>
          <p:nvPr/>
        </p:nvSpPr>
        <p:spPr>
          <a:xfrm>
            <a:off x="2699792" y="981868"/>
            <a:ext cx="2448272" cy="23042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2800" dirty="0" smtClean="0"/>
              <a:t>UML</a:t>
            </a:r>
            <a:endParaRPr lang="fr-FR" sz="2800" dirty="0"/>
          </a:p>
        </p:txBody>
      </p:sp>
      <p:sp>
        <p:nvSpPr>
          <p:cNvPr id="7" name="Ellipse 6"/>
          <p:cNvSpPr/>
          <p:nvPr/>
        </p:nvSpPr>
        <p:spPr>
          <a:xfrm>
            <a:off x="4271428" y="1267620"/>
            <a:ext cx="1872208" cy="1872208"/>
          </a:xfrm>
          <a:prstGeom prst="ellipse">
            <a:avLst/>
          </a:prstGeom>
          <a:solidFill>
            <a:schemeClr val="accent1">
              <a:alpha val="42000"/>
            </a:schemeClr>
          </a:solidFill>
          <a:effectLst>
            <a:outerShdw blurRad="50800" dist="38100" dir="2700000" algn="tl" rotWithShape="0">
              <a:schemeClr val="accent1">
                <a:lumMod val="50000"/>
                <a:alpha val="40000"/>
              </a:scheme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dirty="0" err="1" smtClean="0"/>
              <a:t>SysML</a:t>
            </a:r>
            <a:endParaRPr lang="fr-FR" sz="2800" dirty="0"/>
          </a:p>
        </p:txBody>
      </p:sp>
      <p:pic>
        <p:nvPicPr>
          <p:cNvPr id="13314" name="Picture 2" descr="Afficher l'image en taille réelle">
            <a:hlinkClick r:id="rId5"/>
          </p:cNvPr>
          <p:cNvPicPr>
            <a:picLocks noChangeAspect="1" noChangeArrowheads="1"/>
          </p:cNvPicPr>
          <p:nvPr/>
        </p:nvPicPr>
        <p:blipFill>
          <a:blip r:embed="rId6" cstate="print"/>
          <a:srcRect/>
          <a:stretch>
            <a:fillRect/>
          </a:stretch>
        </p:blipFill>
        <p:spPr bwMode="auto">
          <a:xfrm>
            <a:off x="971600" y="1700808"/>
            <a:ext cx="1411357" cy="1008112"/>
          </a:xfrm>
          <a:prstGeom prst="rect">
            <a:avLst/>
          </a:prstGeom>
          <a:noFill/>
        </p:spPr>
      </p:pic>
      <p:pic>
        <p:nvPicPr>
          <p:cNvPr id="8" name="Picture 4" descr="OMG-SysML-final-sm-c"/>
          <p:cNvPicPr>
            <a:picLocks noChangeAspect="1" noChangeArrowheads="1"/>
          </p:cNvPicPr>
          <p:nvPr/>
        </p:nvPicPr>
        <p:blipFill>
          <a:blip r:embed="rId7" cstate="print"/>
          <a:stretch>
            <a:fillRect/>
          </a:stretch>
        </p:blipFill>
        <p:spPr bwMode="auto">
          <a:xfrm>
            <a:off x="6372200" y="1556792"/>
            <a:ext cx="1800200" cy="1125839"/>
          </a:xfrm>
          <a:prstGeom prst="rect">
            <a:avLst/>
          </a:prstGeom>
          <a:noFill/>
          <a:ln>
            <a:noFill/>
          </a:ln>
        </p:spPr>
      </p:pic>
      <p:pic>
        <p:nvPicPr>
          <p:cNvPr id="9" name="Image 8" descr="500px-Sysml_diagrams_collage.jpg"/>
          <p:cNvPicPr>
            <a:picLocks noChangeAspect="1"/>
          </p:cNvPicPr>
          <p:nvPr/>
        </p:nvPicPr>
        <p:blipFill>
          <a:blip r:embed="rId8" cstate="print"/>
          <a:stretch>
            <a:fillRect/>
          </a:stretch>
        </p:blipFill>
        <p:spPr>
          <a:xfrm>
            <a:off x="1765873" y="0"/>
            <a:ext cx="5532553" cy="5244860"/>
          </a:xfrm>
          <a:prstGeom prst="rect">
            <a:avLst/>
          </a:prstGeom>
        </p:spPr>
      </p:pic>
      <p:sp>
        <p:nvSpPr>
          <p:cNvPr id="12" name="Rectangle 11"/>
          <p:cNvSpPr/>
          <p:nvPr/>
        </p:nvSpPr>
        <p:spPr>
          <a:xfrm>
            <a:off x="257577" y="3348507"/>
            <a:ext cx="8706119" cy="3416320"/>
          </a:xfrm>
          <a:prstGeom prst="rect">
            <a:avLst/>
          </a:prstGeom>
        </p:spPr>
        <p:txBody>
          <a:bodyPr wrap="square">
            <a:spAutoFit/>
          </a:bodyPr>
          <a:lstStyle/>
          <a:p>
            <a:r>
              <a:rPr lang="fr-FR" dirty="0" err="1" smtClean="0"/>
              <a:t>SysML</a:t>
            </a:r>
            <a:r>
              <a:rPr lang="fr-FR" dirty="0" smtClean="0"/>
              <a:t> est un langage de modélisation graphique dérivé d'UML </a:t>
            </a:r>
          </a:p>
          <a:p>
            <a:endParaRPr lang="fr-FR" dirty="0" smtClean="0"/>
          </a:p>
          <a:p>
            <a:r>
              <a:rPr lang="fr-FR" dirty="0" smtClean="0"/>
              <a:t>Ce langage va bien au delà des problématiques de l'informatique.</a:t>
            </a:r>
          </a:p>
          <a:p>
            <a:endParaRPr lang="fr-FR" b="1" dirty="0" smtClean="0"/>
          </a:p>
          <a:p>
            <a:endParaRPr lang="fr-FR" b="1" dirty="0" smtClean="0"/>
          </a:p>
          <a:p>
            <a:endParaRPr lang="fr-FR" b="1" dirty="0" smtClean="0"/>
          </a:p>
          <a:p>
            <a:endParaRPr lang="fr-FR" b="1" dirty="0" smtClean="0"/>
          </a:p>
          <a:p>
            <a:r>
              <a:rPr lang="fr-FR" b="1" dirty="0" smtClean="0"/>
              <a:t>Systems </a:t>
            </a:r>
            <a:r>
              <a:rPr lang="fr-FR" b="1" dirty="0" err="1" smtClean="0"/>
              <a:t>Modeling</a:t>
            </a:r>
            <a:r>
              <a:rPr lang="fr-FR" b="1" dirty="0" smtClean="0"/>
              <a:t> </a:t>
            </a:r>
            <a:r>
              <a:rPr lang="fr-FR" b="1" dirty="0" err="1" smtClean="0"/>
              <a:t>Language</a:t>
            </a:r>
            <a:r>
              <a:rPr lang="fr-FR" dirty="0" smtClean="0"/>
              <a:t> - </a:t>
            </a:r>
            <a:r>
              <a:rPr lang="fr-FR" b="1" dirty="0" err="1" smtClean="0"/>
              <a:t>SysML</a:t>
            </a:r>
            <a:r>
              <a:rPr lang="fr-FR" dirty="0" smtClean="0"/>
              <a:t> en abrégé - est un </a:t>
            </a:r>
            <a:r>
              <a:rPr lang="fr-FR" dirty="0" smtClean="0">
                <a:hlinkClick r:id="rId9" action="ppaction://hlinkfile" tooltip="Langage de modélisation"/>
              </a:rPr>
              <a:t>langage de modélisation</a:t>
            </a:r>
            <a:r>
              <a:rPr lang="fr-FR" dirty="0" smtClean="0"/>
              <a:t> spécifique au domaine de l'</a:t>
            </a:r>
            <a:r>
              <a:rPr lang="fr-FR" dirty="0" smtClean="0">
                <a:hlinkClick r:id="rId10" action="ppaction://hlinkfile" tooltip="Ingénierie des systèmes"/>
              </a:rPr>
              <a:t>ingénierie système</a:t>
            </a:r>
            <a:r>
              <a:rPr lang="fr-FR" dirty="0" smtClean="0"/>
              <a:t>. Il permet la </a:t>
            </a:r>
            <a:r>
              <a:rPr lang="fr-FR" dirty="0" smtClean="0">
                <a:hlinkClick r:id="rId11" action="ppaction://hlinkfile" tooltip="Spécification (informatique)"/>
              </a:rPr>
              <a:t>spécification</a:t>
            </a:r>
            <a:r>
              <a:rPr lang="fr-FR" dirty="0" smtClean="0"/>
              <a:t>, l'</a:t>
            </a:r>
            <a:r>
              <a:rPr lang="fr-FR" dirty="0" smtClean="0">
                <a:hlinkClick r:id="rId12" action="ppaction://hlinkfile" tooltip="Analyse fonctionnelle (conception)"/>
              </a:rPr>
              <a:t>analyse</a:t>
            </a:r>
            <a:r>
              <a:rPr lang="fr-FR" dirty="0" smtClean="0"/>
              <a:t>, la </a:t>
            </a:r>
            <a:r>
              <a:rPr lang="fr-FR" dirty="0" smtClean="0">
                <a:hlinkClick r:id="rId13" action="ppaction://hlinkfile" tooltip="Conception"/>
              </a:rPr>
              <a:t>conception</a:t>
            </a:r>
            <a:r>
              <a:rPr lang="fr-FR" dirty="0" smtClean="0"/>
              <a:t>, la </a:t>
            </a:r>
            <a:r>
              <a:rPr lang="fr-FR" dirty="0" smtClean="0">
                <a:hlinkClick r:id="rId14" action="ppaction://hlinkfile" tooltip="Vérification"/>
              </a:rPr>
              <a:t>vérification</a:t>
            </a:r>
            <a:r>
              <a:rPr lang="fr-FR" dirty="0" smtClean="0"/>
              <a:t> et la </a:t>
            </a:r>
            <a:r>
              <a:rPr lang="fr-FR" dirty="0" smtClean="0">
                <a:hlinkClick r:id="rId15" action="ppaction://hlinkfile" tooltip="Validation"/>
              </a:rPr>
              <a:t>validation</a:t>
            </a:r>
            <a:r>
              <a:rPr lang="fr-FR" dirty="0" smtClean="0"/>
              <a:t> de nombreux systèmes. </a:t>
            </a:r>
          </a:p>
          <a:p>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0-ppt_w/2"/>
                                          </p:val>
                                        </p:tav>
                                      </p:tavLst>
                                    </p:anim>
                                    <p:anim calcmode="lin" valueType="num">
                                      <p:cBhvr additive="base">
                                        <p:cTn id="7" dur="500"/>
                                        <p:tgtEl>
                                          <p:spTgt spid="6"/>
                                        </p:tgtEl>
                                        <p:attrNameLst>
                                          <p:attrName>ppt_y</p:attrName>
                                        </p:attrNameLst>
                                      </p:cBhvr>
                                      <p:tavLst>
                                        <p:tav tm="0">
                                          <p:val>
                                            <p:strVal val="ppt_y"/>
                                          </p:val>
                                        </p:tav>
                                        <p:tav tm="100000">
                                          <p:val>
                                            <p:strVal val="ppt_y"/>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0-ppt_w/2"/>
                                          </p:val>
                                        </p:tav>
                                      </p:tavLst>
                                    </p:anim>
                                    <p:anim calcmode="lin" valueType="num">
                                      <p:cBhvr additive="base">
                                        <p:cTn id="11" dur="500"/>
                                        <p:tgtEl>
                                          <p:spTgt spid="7"/>
                                        </p:tgtEl>
                                        <p:attrNameLst>
                                          <p:attrName>ppt_y</p:attrName>
                                        </p:attrNameLst>
                                      </p:cBhvr>
                                      <p:tavLst>
                                        <p:tav tm="0">
                                          <p:val>
                                            <p:strVal val="ppt_y"/>
                                          </p:val>
                                        </p:tav>
                                        <p:tav tm="100000">
                                          <p:val>
                                            <p:strVal val="ppt_y"/>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8" fill="hold" nodeType="withEffect">
                                  <p:stCondLst>
                                    <p:cond delay="0"/>
                                  </p:stCondLst>
                                  <p:childTnLst>
                                    <p:anim calcmode="lin" valueType="num">
                                      <p:cBhvr additive="base">
                                        <p:cTn id="14" dur="500"/>
                                        <p:tgtEl>
                                          <p:spTgt spid="13314"/>
                                        </p:tgtEl>
                                        <p:attrNameLst>
                                          <p:attrName>ppt_x</p:attrName>
                                        </p:attrNameLst>
                                      </p:cBhvr>
                                      <p:tavLst>
                                        <p:tav tm="0">
                                          <p:val>
                                            <p:strVal val="ppt_x"/>
                                          </p:val>
                                        </p:tav>
                                        <p:tav tm="100000">
                                          <p:val>
                                            <p:strVal val="0-ppt_w/2"/>
                                          </p:val>
                                        </p:tav>
                                      </p:tavLst>
                                    </p:anim>
                                    <p:anim calcmode="lin" valueType="num">
                                      <p:cBhvr additive="base">
                                        <p:cTn id="15" dur="500"/>
                                        <p:tgtEl>
                                          <p:spTgt spid="13314"/>
                                        </p:tgtEl>
                                        <p:attrNameLst>
                                          <p:attrName>ppt_y</p:attrName>
                                        </p:attrNameLst>
                                      </p:cBhvr>
                                      <p:tavLst>
                                        <p:tav tm="0">
                                          <p:val>
                                            <p:strVal val="ppt_y"/>
                                          </p:val>
                                        </p:tav>
                                        <p:tav tm="100000">
                                          <p:val>
                                            <p:strVal val="ppt_y"/>
                                          </p:val>
                                        </p:tav>
                                      </p:tavLst>
                                    </p:anim>
                                    <p:set>
                                      <p:cBhvr>
                                        <p:cTn id="16" dur="1" fill="hold">
                                          <p:stCondLst>
                                            <p:cond delay="499"/>
                                          </p:stCondLst>
                                        </p:cTn>
                                        <p:tgtEl>
                                          <p:spTgt spid="13314"/>
                                        </p:tgtEl>
                                        <p:attrNameLst>
                                          <p:attrName>style.visibility</p:attrName>
                                        </p:attrNameLst>
                                      </p:cBhvr>
                                      <p:to>
                                        <p:strVal val="hidden"/>
                                      </p:to>
                                    </p:set>
                                  </p:childTnLst>
                                </p:cTn>
                              </p:par>
                              <p:par>
                                <p:cTn id="17" presetID="2" presetClass="exit" presetSubtype="8" fill="hold" nodeType="with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0-ppt_w/2"/>
                                          </p:val>
                                        </p:tav>
                                      </p:tavLst>
                                    </p:anim>
                                    <p:anim calcmode="lin" valueType="num">
                                      <p:cBhvr additive="base">
                                        <p:cTn id="19" dur="500"/>
                                        <p:tgtEl>
                                          <p:spTgt spid="8"/>
                                        </p:tgtEl>
                                        <p:attrNameLst>
                                          <p:attrName>ppt_y</p:attrName>
                                        </p:attrNameLst>
                                      </p:cBhvr>
                                      <p:tavLst>
                                        <p:tav tm="0">
                                          <p:val>
                                            <p:strVal val="ppt_y"/>
                                          </p:val>
                                        </p:tav>
                                        <p:tav tm="100000">
                                          <p:val>
                                            <p:strVal val="ppt_y"/>
                                          </p:val>
                                        </p:tav>
                                      </p:tavLst>
                                    </p:anim>
                                    <p:set>
                                      <p:cBhvr>
                                        <p:cTn id="20" dur="1" fill="hold">
                                          <p:stCondLst>
                                            <p:cond delay="499"/>
                                          </p:stCondLst>
                                        </p:cTn>
                                        <p:tgtEl>
                                          <p:spTgt spid="8"/>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500"/>
                                        <p:tgtEl>
                                          <p:spTgt spid="12">
                                            <p:txEl>
                                              <p:pRg st="0" end="0"/>
                                            </p:txEl>
                                          </p:spTgt>
                                        </p:tgtEl>
                                        <p:attrNameLst>
                                          <p:attrName>ppt_x</p:attrName>
                                        </p:attrNameLst>
                                      </p:cBhvr>
                                      <p:tavLst>
                                        <p:tav tm="0">
                                          <p:val>
                                            <p:strVal val="ppt_x"/>
                                          </p:val>
                                        </p:tav>
                                        <p:tav tm="100000">
                                          <p:val>
                                            <p:strVal val="0-ppt_w/2"/>
                                          </p:val>
                                        </p:tav>
                                      </p:tavLst>
                                    </p:anim>
                                    <p:anim calcmode="lin" valueType="num">
                                      <p:cBhvr additive="base">
                                        <p:cTn id="23" dur="500"/>
                                        <p:tgtEl>
                                          <p:spTgt spid="12">
                                            <p:txEl>
                                              <p:pRg st="0" end="0"/>
                                            </p:txEl>
                                          </p:spTgt>
                                        </p:tgtEl>
                                        <p:attrNameLst>
                                          <p:attrName>ppt_y</p:attrName>
                                        </p:attrNameLst>
                                      </p:cBhvr>
                                      <p:tavLst>
                                        <p:tav tm="0">
                                          <p:val>
                                            <p:strVal val="ppt_y"/>
                                          </p:val>
                                        </p:tav>
                                        <p:tav tm="100000">
                                          <p:val>
                                            <p:strVal val="ppt_y"/>
                                          </p:val>
                                        </p:tav>
                                      </p:tavLst>
                                    </p:anim>
                                    <p:set>
                                      <p:cBhvr>
                                        <p:cTn id="24" dur="1" fill="hold">
                                          <p:stCondLst>
                                            <p:cond delay="499"/>
                                          </p:stCondLst>
                                        </p:cTn>
                                        <p:tgtEl>
                                          <p:spTgt spid="12">
                                            <p:txEl>
                                              <p:pRg st="0" end="0"/>
                                            </p:txEl>
                                          </p:spTgt>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2">
                                            <p:txEl>
                                              <p:pRg st="2" end="2"/>
                                            </p:txEl>
                                          </p:spTgt>
                                        </p:tgtEl>
                                        <p:attrNameLst>
                                          <p:attrName>ppt_x</p:attrName>
                                        </p:attrNameLst>
                                      </p:cBhvr>
                                      <p:tavLst>
                                        <p:tav tm="0">
                                          <p:val>
                                            <p:strVal val="ppt_x"/>
                                          </p:val>
                                        </p:tav>
                                        <p:tav tm="100000">
                                          <p:val>
                                            <p:strVal val="0-ppt_w/2"/>
                                          </p:val>
                                        </p:tav>
                                      </p:tavLst>
                                    </p:anim>
                                    <p:anim calcmode="lin" valueType="num">
                                      <p:cBhvr additive="base">
                                        <p:cTn id="27" dur="500"/>
                                        <p:tgtEl>
                                          <p:spTgt spid="12">
                                            <p:txEl>
                                              <p:pRg st="2" end="2"/>
                                            </p:txEl>
                                          </p:spTgt>
                                        </p:tgtEl>
                                        <p:attrNameLst>
                                          <p:attrName>ppt_y</p:attrName>
                                        </p:attrNameLst>
                                      </p:cBhvr>
                                      <p:tavLst>
                                        <p:tav tm="0">
                                          <p:val>
                                            <p:strVal val="ppt_y"/>
                                          </p:val>
                                        </p:tav>
                                        <p:tav tm="100000">
                                          <p:val>
                                            <p:strVal val="ppt_y"/>
                                          </p:val>
                                        </p:tav>
                                      </p:tavLst>
                                    </p:anim>
                                    <p:set>
                                      <p:cBhvr>
                                        <p:cTn id="28" dur="1" fill="hold">
                                          <p:stCondLst>
                                            <p:cond delay="499"/>
                                          </p:stCondLst>
                                        </p:cTn>
                                        <p:tgtEl>
                                          <p:spTgt spid="12">
                                            <p:txEl>
                                              <p:pRg st="2" end="2"/>
                                            </p:txEl>
                                          </p:spTgt>
                                        </p:tgtEl>
                                        <p:attrNameLst>
                                          <p:attrName>style.visibility</p:attrName>
                                        </p:attrNameLst>
                                      </p:cBhvr>
                                      <p:to>
                                        <p:strVal val="hidden"/>
                                      </p:to>
                                    </p:se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 calcmode="lin" valueType="num">
                                      <p:cBhvr additive="base">
                                        <p:cTn id="32"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7" end="7"/>
                                            </p:txEl>
                                          </p:spTgt>
                                        </p:tgtEl>
                                        <p:attrNameLst>
                                          <p:attrName>ppt_y</p:attrName>
                                        </p:attrNameLst>
                                      </p:cBhvr>
                                      <p:tavLst>
                                        <p:tav tm="0">
                                          <p:val>
                                            <p:strVal val="1+#ppt_h/2"/>
                                          </p:val>
                                        </p:tav>
                                        <p:tav tm="100000">
                                          <p:val>
                                            <p:strVal val="#ppt_y"/>
                                          </p:val>
                                        </p:tav>
                                      </p:tavLst>
                                    </p:anim>
                                  </p:childTnLst>
                                </p:cTn>
                              </p:par>
                              <p:par>
                                <p:cTn id="34" presetID="4" presetClass="entr" presetSubtype="32"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ox(ou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grpSp>
        <p:nvGrpSpPr>
          <p:cNvPr id="8" name="Groupe 79"/>
          <p:cNvGrpSpPr/>
          <p:nvPr/>
        </p:nvGrpSpPr>
        <p:grpSpPr>
          <a:xfrm>
            <a:off x="357158" y="428604"/>
            <a:ext cx="8286808" cy="6000792"/>
            <a:chOff x="357158" y="428604"/>
            <a:chExt cx="8286808" cy="6000792"/>
          </a:xfrm>
        </p:grpSpPr>
        <p:sp>
          <p:nvSpPr>
            <p:cNvPr id="70" name="Rectangle 69"/>
            <p:cNvSpPr/>
            <p:nvPr/>
          </p:nvSpPr>
          <p:spPr>
            <a:xfrm>
              <a:off x="5786446" y="1214422"/>
              <a:ext cx="1500198" cy="52149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571472" y="428604"/>
              <a:ext cx="7858180" cy="369332"/>
            </a:xfrm>
            <a:prstGeom prst="rect">
              <a:avLst/>
            </a:prstGeom>
            <a:noFill/>
          </p:spPr>
          <p:txBody>
            <a:bodyPr wrap="square" rtlCol="0">
              <a:spAutoFit/>
            </a:bodyPr>
            <a:lstStyle/>
            <a:p>
              <a:r>
                <a:rPr lang="fr-FR" dirty="0" smtClean="0"/>
                <a:t>SYNOPTIQUE de la spécification d’un système en langage </a:t>
              </a:r>
              <a:r>
                <a:rPr lang="fr-FR" dirty="0" err="1" smtClean="0"/>
                <a:t>SysML</a:t>
              </a:r>
              <a:endParaRPr lang="fr-FR" dirty="0"/>
            </a:p>
          </p:txBody>
        </p:sp>
        <p:sp>
          <p:nvSpPr>
            <p:cNvPr id="53" name="ZoneTexte 52"/>
            <p:cNvSpPr txBox="1"/>
            <p:nvPr/>
          </p:nvSpPr>
          <p:spPr>
            <a:xfrm>
              <a:off x="4071934" y="785794"/>
              <a:ext cx="2214578" cy="307777"/>
            </a:xfrm>
            <a:prstGeom prst="rect">
              <a:avLst/>
            </a:prstGeom>
            <a:noFill/>
          </p:spPr>
          <p:txBody>
            <a:bodyPr wrap="square" rtlCol="0">
              <a:spAutoFit/>
            </a:bodyPr>
            <a:lstStyle/>
            <a:p>
              <a:r>
                <a:rPr lang="fr-FR" sz="1400" i="1" dirty="0" smtClean="0"/>
                <a:t>Entrée</a:t>
              </a:r>
              <a:endParaRPr lang="fr-FR" sz="1400" i="1" dirty="0"/>
            </a:p>
          </p:txBody>
        </p:sp>
        <p:sp>
          <p:nvSpPr>
            <p:cNvPr id="49" name="Rectangle 48"/>
            <p:cNvSpPr/>
            <p:nvPr/>
          </p:nvSpPr>
          <p:spPr>
            <a:xfrm>
              <a:off x="357158" y="1214422"/>
              <a:ext cx="5357850" cy="521497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4286248" y="1500174"/>
              <a:ext cx="1357322" cy="7297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Diagramme</a:t>
              </a:r>
              <a:br>
                <a:rPr lang="fr-FR" sz="1400" dirty="0" smtClean="0"/>
              </a:br>
              <a:r>
                <a:rPr lang="fr-FR" sz="1400" dirty="0" smtClean="0"/>
                <a:t>d’exigences</a:t>
              </a:r>
              <a:endParaRPr lang="fr-FR" sz="1400" dirty="0"/>
            </a:p>
          </p:txBody>
        </p:sp>
        <p:sp>
          <p:nvSpPr>
            <p:cNvPr id="5" name="Rectangle à coins arrondis 4"/>
            <p:cNvSpPr/>
            <p:nvPr/>
          </p:nvSpPr>
          <p:spPr>
            <a:xfrm>
              <a:off x="2357422" y="1500174"/>
              <a:ext cx="1439020" cy="714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des cas d’utilisation</a:t>
              </a:r>
              <a:endParaRPr lang="fr-FR" sz="1400" dirty="0"/>
            </a:p>
          </p:txBody>
        </p:sp>
        <p:sp>
          <p:nvSpPr>
            <p:cNvPr id="6" name="Rectangle à coins arrondis 5"/>
            <p:cNvSpPr/>
            <p:nvPr/>
          </p:nvSpPr>
          <p:spPr>
            <a:xfrm>
              <a:off x="2357421" y="2571744"/>
              <a:ext cx="1696993" cy="7619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Diagramme</a:t>
              </a:r>
              <a:br>
                <a:rPr lang="fr-FR" sz="1400" dirty="0" smtClean="0"/>
              </a:br>
              <a:r>
                <a:rPr lang="fr-FR" sz="1400" dirty="0" smtClean="0"/>
                <a:t>de séquences</a:t>
              </a:r>
            </a:p>
          </p:txBody>
        </p:sp>
        <p:sp>
          <p:nvSpPr>
            <p:cNvPr id="7" name="ZoneTexte 6"/>
            <p:cNvSpPr txBox="1"/>
            <p:nvPr/>
          </p:nvSpPr>
          <p:spPr>
            <a:xfrm>
              <a:off x="3000364" y="3143248"/>
              <a:ext cx="872440" cy="244244"/>
            </a:xfrm>
            <a:prstGeom prst="rect">
              <a:avLst/>
            </a:prstGeom>
            <a:noFill/>
          </p:spPr>
          <p:txBody>
            <a:bodyPr wrap="square" rtlCol="0">
              <a:spAutoFit/>
            </a:bodyPr>
            <a:lstStyle/>
            <a:p>
              <a:r>
                <a:rPr lang="fr-FR" sz="900" i="1" dirty="0" smtClean="0"/>
                <a:t>Black box</a:t>
              </a:r>
              <a:endParaRPr lang="fr-FR" sz="900" i="1" dirty="0"/>
            </a:p>
          </p:txBody>
        </p:sp>
        <p:sp>
          <p:nvSpPr>
            <p:cNvPr id="9" name="Rectangle à coins arrondis 8"/>
            <p:cNvSpPr/>
            <p:nvPr/>
          </p:nvSpPr>
          <p:spPr>
            <a:xfrm>
              <a:off x="2357422" y="3714752"/>
              <a:ext cx="1428760" cy="7143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définition de blocs</a:t>
              </a:r>
              <a:endParaRPr lang="fr-FR" sz="1400" dirty="0"/>
            </a:p>
          </p:txBody>
        </p:sp>
        <p:grpSp>
          <p:nvGrpSpPr>
            <p:cNvPr id="10" name="Groupe 9"/>
            <p:cNvGrpSpPr/>
            <p:nvPr/>
          </p:nvGrpSpPr>
          <p:grpSpPr>
            <a:xfrm>
              <a:off x="2357421" y="5572138"/>
              <a:ext cx="1576224" cy="802335"/>
              <a:chOff x="1643041" y="4017023"/>
              <a:chExt cx="1419725" cy="758277"/>
            </a:xfrm>
          </p:grpSpPr>
          <p:sp>
            <p:nvSpPr>
              <p:cNvPr id="11" name="Rectangle à coins arrondis 10"/>
              <p:cNvSpPr/>
              <p:nvPr/>
            </p:nvSpPr>
            <p:spPr>
              <a:xfrm>
                <a:off x="1643041" y="4017023"/>
                <a:ext cx="1419725"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Diagramme</a:t>
                </a:r>
                <a:br>
                  <a:rPr lang="fr-FR" sz="1400" dirty="0" smtClean="0"/>
                </a:br>
                <a:r>
                  <a:rPr lang="fr-FR" sz="1400" dirty="0" smtClean="0"/>
                  <a:t>de séquences</a:t>
                </a:r>
              </a:p>
            </p:txBody>
          </p:sp>
          <p:sp>
            <p:nvSpPr>
              <p:cNvPr id="12" name="ZoneTexte 11"/>
              <p:cNvSpPr txBox="1"/>
              <p:nvPr/>
            </p:nvSpPr>
            <p:spPr>
              <a:xfrm>
                <a:off x="2093458" y="4557145"/>
                <a:ext cx="785818" cy="218155"/>
              </a:xfrm>
              <a:prstGeom prst="rect">
                <a:avLst/>
              </a:prstGeom>
              <a:noFill/>
            </p:spPr>
            <p:txBody>
              <a:bodyPr wrap="square" rtlCol="0">
                <a:spAutoFit/>
              </a:bodyPr>
              <a:lstStyle/>
              <a:p>
                <a:r>
                  <a:rPr lang="fr-FR" sz="900" i="1" dirty="0" smtClean="0"/>
                  <a:t>White box</a:t>
                </a:r>
                <a:endParaRPr lang="fr-FR" sz="900" i="1" dirty="0"/>
              </a:p>
            </p:txBody>
          </p:sp>
        </p:grpSp>
        <p:sp>
          <p:nvSpPr>
            <p:cNvPr id="13" name="Rectangle à coins arrondis 12"/>
            <p:cNvSpPr/>
            <p:nvPr/>
          </p:nvSpPr>
          <p:spPr>
            <a:xfrm>
              <a:off x="2357422" y="4572008"/>
              <a:ext cx="1440160"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blocs internes</a:t>
              </a:r>
              <a:endParaRPr lang="fr-FR" sz="1400" dirty="0"/>
            </a:p>
          </p:txBody>
        </p:sp>
        <p:cxnSp>
          <p:nvCxnSpPr>
            <p:cNvPr id="16" name="Connecteur droit avec flèche 15"/>
            <p:cNvCxnSpPr>
              <a:stCxn id="9" idx="2"/>
            </p:cNvCxnSpPr>
            <p:nvPr/>
          </p:nvCxnSpPr>
          <p:spPr>
            <a:xfrm rot="16200000" flipH="1">
              <a:off x="3002930" y="4498004"/>
              <a:ext cx="142874" cy="5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16200000" flipH="1">
              <a:off x="4681722" y="1247576"/>
              <a:ext cx="500066" cy="5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786182" y="1714488"/>
              <a:ext cx="500066"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3786182" y="1928802"/>
              <a:ext cx="500066" cy="1588"/>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16200000" flipH="1">
              <a:off x="2895772" y="2390584"/>
              <a:ext cx="357190" cy="5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rot="16200000" flipH="1">
              <a:off x="2895772" y="3533592"/>
              <a:ext cx="357190" cy="5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5400000">
              <a:off x="2964848" y="5446009"/>
              <a:ext cx="224169"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à coins arrondis 31"/>
            <p:cNvSpPr/>
            <p:nvPr/>
          </p:nvSpPr>
          <p:spPr>
            <a:xfrm>
              <a:off x="571472" y="4572008"/>
              <a:ext cx="1296144"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Diagramme</a:t>
              </a:r>
              <a:br>
                <a:rPr lang="fr-FR" sz="1400" dirty="0" smtClean="0"/>
              </a:br>
              <a:r>
                <a:rPr lang="fr-FR" sz="1400" dirty="0" smtClean="0"/>
                <a:t>d’états</a:t>
              </a:r>
              <a:endParaRPr lang="fr-FR" sz="1400" dirty="0"/>
            </a:p>
          </p:txBody>
        </p:sp>
        <p:cxnSp>
          <p:nvCxnSpPr>
            <p:cNvPr id="34" name="Connecteur droit avec flèche 33"/>
            <p:cNvCxnSpPr/>
            <p:nvPr/>
          </p:nvCxnSpPr>
          <p:spPr>
            <a:xfrm>
              <a:off x="1857356" y="4857760"/>
              <a:ext cx="500066"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1857356" y="5072074"/>
              <a:ext cx="500066" cy="1588"/>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Connecteur en angle 36"/>
            <p:cNvCxnSpPr/>
            <p:nvPr/>
          </p:nvCxnSpPr>
          <p:spPr>
            <a:xfrm>
              <a:off x="1000100" y="5286388"/>
              <a:ext cx="1357322" cy="785818"/>
            </a:xfrm>
            <a:prstGeom prst="bentConnector3">
              <a:avLst>
                <a:gd name="adj1" fmla="val -5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rot="5400000" flipH="1" flipV="1">
              <a:off x="1107257" y="5536421"/>
              <a:ext cx="500066"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1357290" y="5786454"/>
              <a:ext cx="100013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à coins arrondis 49"/>
            <p:cNvSpPr/>
            <p:nvPr/>
          </p:nvSpPr>
          <p:spPr>
            <a:xfrm>
              <a:off x="5786446" y="4572008"/>
              <a:ext cx="1357322" cy="792088"/>
            </a:xfrm>
            <a:prstGeom prst="roundRect">
              <a:avLst/>
            </a:prstGeom>
            <a:ln>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i="1" dirty="0" smtClean="0"/>
                <a:t>Diagramme</a:t>
              </a:r>
              <a:r>
                <a:rPr lang="fr-FR" sz="1400" dirty="0" smtClean="0"/>
                <a:t/>
              </a:r>
              <a:br>
                <a:rPr lang="fr-FR" sz="1400" dirty="0" smtClean="0"/>
              </a:br>
              <a:r>
                <a:rPr lang="fr-FR" sz="1200" i="1" dirty="0" smtClean="0"/>
                <a:t>paramétrique</a:t>
              </a:r>
              <a:endParaRPr lang="fr-FR" sz="1200" i="1" dirty="0"/>
            </a:p>
          </p:txBody>
        </p:sp>
        <p:sp>
          <p:nvSpPr>
            <p:cNvPr id="54" name="ZoneTexte 53"/>
            <p:cNvSpPr txBox="1"/>
            <p:nvPr/>
          </p:nvSpPr>
          <p:spPr>
            <a:xfrm>
              <a:off x="357158" y="1285860"/>
              <a:ext cx="1478538" cy="1015663"/>
            </a:xfrm>
            <a:prstGeom prst="rect">
              <a:avLst/>
            </a:prstGeom>
            <a:noFill/>
          </p:spPr>
          <p:txBody>
            <a:bodyPr wrap="square" rtlCol="0">
              <a:spAutoFit/>
            </a:bodyPr>
            <a:lstStyle/>
            <a:p>
              <a:r>
                <a:rPr lang="fr-FR" sz="1200" i="1" dirty="0" smtClean="0"/>
                <a:t>Limite de la modélisation d’un système avec </a:t>
              </a:r>
              <a:r>
                <a:rPr lang="fr-FR" sz="1200" i="1" dirty="0" err="1" smtClean="0"/>
                <a:t>SysML</a:t>
              </a:r>
              <a:r>
                <a:rPr lang="fr-FR" sz="1200" i="1" dirty="0" smtClean="0"/>
                <a:t> en STI2D</a:t>
              </a:r>
              <a:endParaRPr lang="fr-FR" sz="1200" i="1" dirty="0"/>
            </a:p>
          </p:txBody>
        </p:sp>
        <p:cxnSp>
          <p:nvCxnSpPr>
            <p:cNvPr id="59" name="Connecteur droit avec flèche 58"/>
            <p:cNvCxnSpPr>
              <a:stCxn id="13" idx="3"/>
              <a:endCxn id="50" idx="1"/>
            </p:cNvCxnSpPr>
            <p:nvPr/>
          </p:nvCxnSpPr>
          <p:spPr>
            <a:xfrm>
              <a:off x="3797582" y="4968052"/>
              <a:ext cx="1988864"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à coins arrondis 68"/>
            <p:cNvSpPr/>
            <p:nvPr/>
          </p:nvSpPr>
          <p:spPr>
            <a:xfrm rot="16200000">
              <a:off x="6695713" y="4448559"/>
              <a:ext cx="2896374" cy="1000132"/>
            </a:xfrm>
            <a:prstGeom prst="round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i="1" dirty="0" smtClean="0"/>
                <a:t>Simulation comportementale</a:t>
              </a:r>
              <a:endParaRPr lang="fr-FR" b="1" i="1" dirty="0"/>
            </a:p>
          </p:txBody>
        </p:sp>
        <p:cxnSp>
          <p:nvCxnSpPr>
            <p:cNvPr id="74" name="Connecteur droit avec flèche 73"/>
            <p:cNvCxnSpPr>
              <a:stCxn id="50" idx="3"/>
              <a:endCxn id="69" idx="0"/>
            </p:cNvCxnSpPr>
            <p:nvPr/>
          </p:nvCxnSpPr>
          <p:spPr>
            <a:xfrm flipV="1">
              <a:off x="7143768" y="4948625"/>
              <a:ext cx="500066" cy="19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i-kiosque.fr/couv/15428/1"/>
          <p:cNvPicPr>
            <a:picLocks noChangeAspect="1" noChangeArrowheads="1"/>
          </p:cNvPicPr>
          <p:nvPr/>
        </p:nvPicPr>
        <p:blipFill>
          <a:blip r:embed="rId2" cstate="print"/>
          <a:srcRect/>
          <a:stretch>
            <a:fillRect/>
          </a:stretch>
        </p:blipFill>
        <p:spPr bwMode="auto">
          <a:xfrm>
            <a:off x="4932040" y="1268760"/>
            <a:ext cx="2610289" cy="2088232"/>
          </a:xfrm>
          <a:prstGeom prst="rect">
            <a:avLst/>
          </a:prstGeom>
          <a:noFill/>
        </p:spPr>
      </p:pic>
      <p:sp>
        <p:nvSpPr>
          <p:cNvPr id="3" name="Rectangle 2"/>
          <p:cNvSpPr/>
          <p:nvPr/>
        </p:nvSpPr>
        <p:spPr>
          <a:xfrm>
            <a:off x="857224" y="4714884"/>
            <a:ext cx="4572000" cy="1200329"/>
          </a:xfrm>
          <a:prstGeom prst="rect">
            <a:avLst/>
          </a:prstGeom>
        </p:spPr>
        <p:txBody>
          <a:bodyPr>
            <a:spAutoFit/>
          </a:bodyPr>
          <a:lstStyle/>
          <a:p>
            <a:r>
              <a:rPr lang="fr-FR" b="1" dirty="0" err="1" smtClean="0"/>
              <a:t>SysML</a:t>
            </a:r>
            <a:r>
              <a:rPr lang="fr-FR" b="1" dirty="0" smtClean="0"/>
              <a:t> : un profil UML2 pour l'ingénierie système </a:t>
            </a:r>
            <a:r>
              <a:rPr lang="fr-FR" b="1" i="1" dirty="0" smtClean="0"/>
              <a:t>Hubert </a:t>
            </a:r>
            <a:r>
              <a:rPr lang="fr-FR" b="1" i="1" dirty="0" err="1" smtClean="0"/>
              <a:t>Kadima</a:t>
            </a:r>
            <a:r>
              <a:rPr lang="fr-FR" b="1" i="1" dirty="0" smtClean="0"/>
              <a:t> </a:t>
            </a:r>
          </a:p>
          <a:p>
            <a:r>
              <a:rPr lang="fr-FR" b="1" i="1" dirty="0" err="1" smtClean="0"/>
              <a:t>Eyrolles</a:t>
            </a:r>
            <a:endParaRPr lang="fr-FR" b="1" dirty="0"/>
          </a:p>
        </p:txBody>
      </p:sp>
      <p:sp>
        <p:nvSpPr>
          <p:cNvPr id="4" name="Rectangle 3"/>
          <p:cNvSpPr/>
          <p:nvPr/>
        </p:nvSpPr>
        <p:spPr>
          <a:xfrm>
            <a:off x="827584" y="1268760"/>
            <a:ext cx="2952328" cy="923330"/>
          </a:xfrm>
          <a:prstGeom prst="rect">
            <a:avLst/>
          </a:prstGeom>
        </p:spPr>
        <p:txBody>
          <a:bodyPr wrap="square">
            <a:spAutoFit/>
          </a:bodyPr>
          <a:lstStyle/>
          <a:p>
            <a:r>
              <a:rPr lang="fr-FR" b="1" dirty="0" err="1" smtClean="0"/>
              <a:t>SysML</a:t>
            </a:r>
            <a:r>
              <a:rPr lang="fr-FR" b="1" dirty="0" smtClean="0"/>
              <a:t> par l’exemple </a:t>
            </a:r>
            <a:r>
              <a:rPr lang="fr-FR" b="1" i="1" dirty="0" smtClean="0"/>
              <a:t>Pascal Roques </a:t>
            </a:r>
          </a:p>
          <a:p>
            <a:r>
              <a:rPr lang="fr-FR" b="1" i="1" dirty="0" err="1" smtClean="0"/>
              <a:t>Eyrolles</a:t>
            </a:r>
            <a:endParaRPr lang="fr-FR" b="1" dirty="0"/>
          </a:p>
        </p:txBody>
      </p:sp>
      <p:sp>
        <p:nvSpPr>
          <p:cNvPr id="7" name="ZoneTexte 6"/>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Livre(s) en français </a:t>
            </a:r>
            <a:endParaRPr lang="fr-FR" sz="2400" dirty="0"/>
          </a:p>
        </p:txBody>
      </p:sp>
      <p:sp>
        <p:nvSpPr>
          <p:cNvPr id="8" name="ZoneTexte 7"/>
          <p:cNvSpPr txBox="1"/>
          <p:nvPr/>
        </p:nvSpPr>
        <p:spPr>
          <a:xfrm>
            <a:off x="1979712" y="5661248"/>
            <a:ext cx="1297150" cy="369332"/>
          </a:xfrm>
          <a:prstGeom prst="rect">
            <a:avLst/>
          </a:prstGeom>
          <a:noFill/>
        </p:spPr>
        <p:txBody>
          <a:bodyPr wrap="none" rtlCol="0">
            <a:spAutoFit/>
          </a:bodyPr>
          <a:lstStyle/>
          <a:p>
            <a:r>
              <a:rPr lang="fr-FR" dirty="0" smtClean="0"/>
              <a:t>Épuisé ….</a:t>
            </a:r>
            <a:endParaRPr lang="fr-FR" dirty="0"/>
          </a:p>
        </p:txBody>
      </p:sp>
      <p:sp>
        <p:nvSpPr>
          <p:cNvPr id="9" name="ZoneTexte 8"/>
          <p:cNvSpPr txBox="1"/>
          <p:nvPr/>
        </p:nvSpPr>
        <p:spPr>
          <a:xfrm>
            <a:off x="1691680" y="2564904"/>
            <a:ext cx="1345240" cy="369332"/>
          </a:xfrm>
          <a:prstGeom prst="rect">
            <a:avLst/>
          </a:prstGeom>
          <a:noFill/>
        </p:spPr>
        <p:txBody>
          <a:bodyPr wrap="none" rtlCol="0">
            <a:spAutoFit/>
          </a:bodyPr>
          <a:lstStyle/>
          <a:p>
            <a:r>
              <a:rPr lang="fr-FR" dirty="0" smtClean="0"/>
              <a:t>En </a:t>
            </a:r>
            <a:r>
              <a:rPr lang="fr-FR" dirty="0" err="1" smtClean="0"/>
              <a:t>Ebook</a:t>
            </a:r>
            <a:r>
              <a:rPr lang="fr-FR" dirty="0" smtClean="0"/>
              <a:t> </a:t>
            </a:r>
            <a:endParaRPr lang="fr-FR" dirty="0"/>
          </a:p>
        </p:txBody>
      </p:sp>
      <p:pic>
        <p:nvPicPr>
          <p:cNvPr id="10"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0392" y="404664"/>
            <a:ext cx="666750" cy="6953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Application du langage </a:t>
            </a:r>
            <a:r>
              <a:rPr lang="fr-FR" sz="2400" dirty="0" err="1" smtClean="0"/>
              <a:t>SysML</a:t>
            </a:r>
            <a:r>
              <a:rPr lang="fr-FR" sz="2400" dirty="0" smtClean="0"/>
              <a:t> sur un exemple</a:t>
            </a:r>
            <a:endParaRPr lang="fr-FR" sz="24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5" name="Picture 1"/>
          <p:cNvPicPr>
            <a:picLocks noChangeAspect="1" noChangeArrowheads="1"/>
          </p:cNvPicPr>
          <p:nvPr/>
        </p:nvPicPr>
        <p:blipFill>
          <a:blip r:embed="rId2" cstate="print"/>
          <a:srcRect/>
          <a:stretch>
            <a:fillRect/>
          </a:stretch>
        </p:blipFill>
        <p:spPr bwMode="auto">
          <a:xfrm>
            <a:off x="3214678" y="1214422"/>
            <a:ext cx="5357850" cy="5056748"/>
          </a:xfrm>
          <a:prstGeom prst="rect">
            <a:avLst/>
          </a:prstGeom>
          <a:noFill/>
        </p:spPr>
      </p:pic>
      <p:sp>
        <p:nvSpPr>
          <p:cNvPr id="5" name="ZoneTexte 4"/>
          <p:cNvSpPr txBox="1"/>
          <p:nvPr/>
        </p:nvSpPr>
        <p:spPr>
          <a:xfrm>
            <a:off x="571472" y="1071546"/>
            <a:ext cx="2571768" cy="369332"/>
          </a:xfrm>
          <a:prstGeom prst="rect">
            <a:avLst/>
          </a:prstGeom>
          <a:noFill/>
        </p:spPr>
        <p:txBody>
          <a:bodyPr wrap="square" rtlCol="0">
            <a:spAutoFit/>
          </a:bodyPr>
          <a:lstStyle/>
          <a:p>
            <a:r>
              <a:rPr lang="fr-FR" dirty="0" smtClean="0"/>
              <a:t>Spot motorisé  </a:t>
            </a:r>
            <a:endParaRPr lang="fr-FR" dirty="0"/>
          </a:p>
        </p:txBody>
      </p:sp>
      <p:sp>
        <p:nvSpPr>
          <p:cNvPr id="1027" name="Rectangle 3"/>
          <p:cNvSpPr>
            <a:spLocks noChangeArrowheads="1"/>
          </p:cNvSpPr>
          <p:nvPr/>
        </p:nvSpPr>
        <p:spPr bwMode="auto">
          <a:xfrm>
            <a:off x="500034" y="1500174"/>
            <a:ext cx="2786082"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Narrow" pitchFamily="34" charset="0"/>
                <a:ea typeface="Times New Roman" pitchFamily="18" charset="0"/>
              </a:rPr>
              <a:t>Il doit permettre à distance la commande de l’orientation de la lumière afin de pouvoir éclairer une zone particulière d’un tableau de maître.</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Narrow"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Narrow" pitchFamily="34" charset="0"/>
                <a:ea typeface="Times New Roman" pitchFamily="18" charset="0"/>
              </a:rPr>
              <a:t>La demande émane de galeristes d’Honfleur, qui doivent souvent réorienter leur éclairage en fonction des tableaux exposés dans leurs galeries.</a:t>
            </a:r>
            <a:endParaRPr kumimoji="0" lang="fr-FR" sz="1600" b="0" i="0" u="none" strike="noStrike" cap="none" normalizeH="0" baseline="0" dirty="0" smtClean="0">
              <a:ln>
                <a:noFill/>
              </a:ln>
              <a:solidFill>
                <a:schemeClr val="tx1"/>
              </a:solidFill>
              <a:effectLst/>
              <a:latin typeface="Arial" pitchFamily="34" charset="0"/>
            </a:endParaRPr>
          </a:p>
        </p:txBody>
      </p:sp>
      <p:pic>
        <p:nvPicPr>
          <p:cNvPr id="7"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0392" y="404664"/>
            <a:ext cx="666750" cy="6953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err="1" smtClean="0"/>
              <a:t>SysML</a:t>
            </a:r>
            <a:r>
              <a:rPr lang="fr-FR" sz="2400" dirty="0" smtClean="0"/>
              <a:t> , un langage de modélisation graphique</a:t>
            </a:r>
            <a:endParaRPr lang="fr-FR" sz="2400" dirty="0"/>
          </a:p>
        </p:txBody>
      </p:sp>
      <p:pic>
        <p:nvPicPr>
          <p:cNvPr id="25"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
        <p:nvSpPr>
          <p:cNvPr id="5" name="Rectangle 4"/>
          <p:cNvSpPr/>
          <p:nvPr/>
        </p:nvSpPr>
        <p:spPr>
          <a:xfrm>
            <a:off x="785786" y="4857760"/>
            <a:ext cx="8072462" cy="1600438"/>
          </a:xfrm>
          <a:prstGeom prst="rect">
            <a:avLst/>
          </a:prstGeom>
        </p:spPr>
        <p:txBody>
          <a:bodyPr wrap="square">
            <a:spAutoFit/>
          </a:bodyPr>
          <a:lstStyle/>
          <a:p>
            <a:endParaRPr lang="fr-FR" sz="1400" dirty="0" smtClean="0"/>
          </a:p>
          <a:p>
            <a:r>
              <a:rPr lang="fr-FR" sz="1400" b="1" dirty="0" err="1" smtClean="0"/>
              <a:t>SysML</a:t>
            </a:r>
            <a:r>
              <a:rPr lang="fr-FR" sz="1400" b="1" dirty="0" smtClean="0"/>
              <a:t> est fait pour :</a:t>
            </a:r>
          </a:p>
          <a:p>
            <a:pPr lvl="1">
              <a:buFont typeface="Wingdings" pitchFamily="2" charset="2"/>
              <a:buChar char="Ø"/>
            </a:pPr>
            <a:r>
              <a:rPr lang="fr-FR" sz="1400" dirty="0" smtClean="0"/>
              <a:t> Spécifier les systèmes.</a:t>
            </a:r>
          </a:p>
          <a:p>
            <a:pPr lvl="1">
              <a:buFont typeface="Wingdings" pitchFamily="2" charset="2"/>
              <a:buChar char="Ø"/>
            </a:pPr>
            <a:r>
              <a:rPr lang="fr-FR" sz="1400" dirty="0" smtClean="0"/>
              <a:t> Analyser la structure et le fonctionnement des systèmes.</a:t>
            </a:r>
          </a:p>
          <a:p>
            <a:pPr lvl="1">
              <a:buFont typeface="Wingdings" pitchFamily="2" charset="2"/>
              <a:buChar char="Ø"/>
            </a:pPr>
            <a:r>
              <a:rPr lang="fr-FR" sz="1400" dirty="0" smtClean="0"/>
              <a:t> Décrire les systèmes et concevoir des systèmes composés de sous systèmes.</a:t>
            </a:r>
          </a:p>
          <a:p>
            <a:pPr lvl="1">
              <a:buFont typeface="Wingdings" pitchFamily="2" charset="2"/>
              <a:buChar char="Ø"/>
            </a:pPr>
            <a:r>
              <a:rPr lang="fr-FR" sz="1400" dirty="0" smtClean="0"/>
              <a:t> Vérifier et valider la faisabilité d'un système avant sa réalisation.</a:t>
            </a:r>
          </a:p>
          <a:p>
            <a:pPr lvl="1"/>
            <a:endParaRPr lang="fr-FR" sz="1400" dirty="0" smtClean="0"/>
          </a:p>
        </p:txBody>
      </p:sp>
      <p:pic>
        <p:nvPicPr>
          <p:cNvPr id="9" name="Picture 5" descr="SPOT 00"/>
          <p:cNvPicPr>
            <a:picLocks noChangeAspect="1" noChangeArrowheads="1"/>
          </p:cNvPicPr>
          <p:nvPr/>
        </p:nvPicPr>
        <p:blipFill>
          <a:blip r:embed="rId4" cstate="print"/>
          <a:srcRect l="36784" t="26474" r="46753" b="29091"/>
          <a:stretch>
            <a:fillRect/>
          </a:stretch>
        </p:blipFill>
        <p:spPr bwMode="auto">
          <a:xfrm>
            <a:off x="428596" y="1285860"/>
            <a:ext cx="1549950" cy="2143140"/>
          </a:xfrm>
          <a:prstGeom prst="rect">
            <a:avLst/>
          </a:prstGeom>
          <a:noFill/>
          <a:ln w="9525">
            <a:noFill/>
            <a:miter lim="800000"/>
            <a:headEnd/>
            <a:tailEnd/>
          </a:ln>
        </p:spPr>
      </p:pic>
      <p:sp>
        <p:nvSpPr>
          <p:cNvPr id="77" name="ZoneTexte 76"/>
          <p:cNvSpPr txBox="1"/>
          <p:nvPr/>
        </p:nvSpPr>
        <p:spPr>
          <a:xfrm>
            <a:off x="357158" y="4071942"/>
            <a:ext cx="4429156" cy="369332"/>
          </a:xfrm>
          <a:prstGeom prst="rect">
            <a:avLst/>
          </a:prstGeom>
          <a:noFill/>
        </p:spPr>
        <p:txBody>
          <a:bodyPr wrap="square" rtlCol="0">
            <a:spAutoFit/>
          </a:bodyPr>
          <a:lstStyle/>
          <a:p>
            <a:r>
              <a:rPr lang="fr-FR" dirty="0" smtClean="0"/>
              <a:t>Produit étudié :</a:t>
            </a:r>
            <a:endParaRPr lang="fr-FR" dirty="0"/>
          </a:p>
        </p:txBody>
      </p:sp>
      <p:grpSp>
        <p:nvGrpSpPr>
          <p:cNvPr id="16" name="Groupe 15"/>
          <p:cNvGrpSpPr/>
          <p:nvPr/>
        </p:nvGrpSpPr>
        <p:grpSpPr>
          <a:xfrm>
            <a:off x="2285984" y="1000108"/>
            <a:ext cx="6643702" cy="3441166"/>
            <a:chOff x="2285984" y="1000108"/>
            <a:chExt cx="6643702" cy="3441166"/>
          </a:xfrm>
        </p:grpSpPr>
        <p:pic>
          <p:nvPicPr>
            <p:cNvPr id="6" name="Picture 4"/>
            <p:cNvPicPr>
              <a:picLocks noChangeAspect="1" noChangeArrowheads="1"/>
            </p:cNvPicPr>
            <p:nvPr/>
          </p:nvPicPr>
          <p:blipFill>
            <a:blip r:embed="rId5" cstate="print"/>
            <a:srcRect/>
            <a:stretch>
              <a:fillRect/>
            </a:stretch>
          </p:blipFill>
          <p:spPr bwMode="auto">
            <a:xfrm>
              <a:off x="2500298" y="2571744"/>
              <a:ext cx="1714512" cy="1291955"/>
            </a:xfrm>
            <a:prstGeom prst="rect">
              <a:avLst/>
            </a:prstGeom>
            <a:noFill/>
            <a:ln w="9525">
              <a:solidFill>
                <a:schemeClr val="tx1"/>
              </a:solidFill>
              <a:miter lim="800000"/>
              <a:headEnd/>
              <a:tailEnd/>
            </a:ln>
            <a:effectLst/>
          </p:spPr>
        </p:pic>
        <p:pic>
          <p:nvPicPr>
            <p:cNvPr id="7" name="Picture 32"/>
            <p:cNvPicPr>
              <a:picLocks noChangeAspect="1" noChangeArrowheads="1"/>
            </p:cNvPicPr>
            <p:nvPr/>
          </p:nvPicPr>
          <p:blipFill>
            <a:blip r:embed="rId6" cstate="print"/>
            <a:srcRect/>
            <a:stretch>
              <a:fillRect/>
            </a:stretch>
          </p:blipFill>
          <p:spPr bwMode="auto">
            <a:xfrm>
              <a:off x="2500299" y="1071546"/>
              <a:ext cx="1770420" cy="1285884"/>
            </a:xfrm>
            <a:prstGeom prst="rect">
              <a:avLst/>
            </a:prstGeom>
            <a:noFill/>
            <a:ln w="9525">
              <a:solidFill>
                <a:schemeClr val="tx1"/>
              </a:solidFill>
              <a:miter lim="800000"/>
              <a:headEnd/>
              <a:tailEnd/>
            </a:ln>
            <a:effectLst/>
          </p:spPr>
        </p:pic>
        <p:pic>
          <p:nvPicPr>
            <p:cNvPr id="73" name="Picture 3"/>
            <p:cNvPicPr>
              <a:picLocks noChangeAspect="1" noChangeArrowheads="1"/>
            </p:cNvPicPr>
            <p:nvPr/>
          </p:nvPicPr>
          <p:blipFill>
            <a:blip r:embed="rId7" cstate="print"/>
            <a:srcRect/>
            <a:stretch>
              <a:fillRect/>
            </a:stretch>
          </p:blipFill>
          <p:spPr bwMode="auto">
            <a:xfrm>
              <a:off x="4429124" y="1071546"/>
              <a:ext cx="1769195" cy="1339801"/>
            </a:xfrm>
            <a:prstGeom prst="rect">
              <a:avLst/>
            </a:prstGeom>
            <a:noFill/>
            <a:ln w="9525">
              <a:solidFill>
                <a:schemeClr val="tx1"/>
              </a:solidFill>
              <a:miter lim="800000"/>
              <a:headEnd/>
              <a:tailEnd/>
            </a:ln>
            <a:effectLst/>
          </p:spPr>
        </p:pic>
        <p:pic>
          <p:nvPicPr>
            <p:cNvPr id="74" name="Picture 4"/>
            <p:cNvPicPr>
              <a:picLocks noChangeAspect="1" noChangeArrowheads="1"/>
            </p:cNvPicPr>
            <p:nvPr/>
          </p:nvPicPr>
          <p:blipFill>
            <a:blip r:embed="rId8" cstate="print"/>
            <a:srcRect/>
            <a:stretch>
              <a:fillRect/>
            </a:stretch>
          </p:blipFill>
          <p:spPr bwMode="auto">
            <a:xfrm>
              <a:off x="6357950" y="1142984"/>
              <a:ext cx="1874644" cy="1000132"/>
            </a:xfrm>
            <a:prstGeom prst="rect">
              <a:avLst/>
            </a:prstGeom>
            <a:noFill/>
            <a:ln w="9525">
              <a:solidFill>
                <a:schemeClr val="tx1"/>
              </a:solidFill>
              <a:miter lim="800000"/>
              <a:headEnd/>
              <a:tailEnd/>
            </a:ln>
            <a:effectLst/>
          </p:spPr>
        </p:pic>
        <p:pic>
          <p:nvPicPr>
            <p:cNvPr id="75" name="Picture 5"/>
            <p:cNvPicPr>
              <a:picLocks noChangeAspect="1" noChangeArrowheads="1"/>
            </p:cNvPicPr>
            <p:nvPr/>
          </p:nvPicPr>
          <p:blipFill>
            <a:blip r:embed="rId9" cstate="print"/>
            <a:srcRect/>
            <a:stretch>
              <a:fillRect/>
            </a:stretch>
          </p:blipFill>
          <p:spPr bwMode="auto">
            <a:xfrm>
              <a:off x="6286512" y="2571744"/>
              <a:ext cx="1914459" cy="1180881"/>
            </a:xfrm>
            <a:prstGeom prst="rect">
              <a:avLst/>
            </a:prstGeom>
            <a:noFill/>
            <a:ln w="9525">
              <a:solidFill>
                <a:schemeClr val="tx1"/>
              </a:solidFill>
              <a:miter lim="800000"/>
              <a:headEnd/>
              <a:tailEnd/>
            </a:ln>
            <a:effectLst/>
          </p:spPr>
        </p:pic>
        <p:pic>
          <p:nvPicPr>
            <p:cNvPr id="1026" name="Picture 2"/>
            <p:cNvPicPr>
              <a:picLocks noChangeAspect="1" noChangeArrowheads="1"/>
            </p:cNvPicPr>
            <p:nvPr/>
          </p:nvPicPr>
          <p:blipFill>
            <a:blip r:embed="rId10" cstate="print"/>
            <a:srcRect/>
            <a:stretch>
              <a:fillRect/>
            </a:stretch>
          </p:blipFill>
          <p:spPr bwMode="auto">
            <a:xfrm>
              <a:off x="4643438" y="2500306"/>
              <a:ext cx="1321783" cy="1500198"/>
            </a:xfrm>
            <a:prstGeom prst="rect">
              <a:avLst/>
            </a:prstGeom>
            <a:noFill/>
            <a:ln w="9525">
              <a:solidFill>
                <a:schemeClr val="tx1"/>
              </a:solidFill>
              <a:miter lim="800000"/>
              <a:headEnd/>
              <a:tailEnd/>
            </a:ln>
            <a:effectLst/>
          </p:spPr>
        </p:pic>
        <p:sp>
          <p:nvSpPr>
            <p:cNvPr id="76" name="ZoneTexte 75"/>
            <p:cNvSpPr txBox="1"/>
            <p:nvPr/>
          </p:nvSpPr>
          <p:spPr>
            <a:xfrm>
              <a:off x="2714612" y="4071942"/>
              <a:ext cx="6215074" cy="369332"/>
            </a:xfrm>
            <a:prstGeom prst="rect">
              <a:avLst/>
            </a:prstGeom>
            <a:noFill/>
          </p:spPr>
          <p:txBody>
            <a:bodyPr wrap="square" rtlCol="0">
              <a:spAutoFit/>
            </a:bodyPr>
            <a:lstStyle/>
            <a:p>
              <a:r>
                <a:rPr lang="fr-FR" dirty="0" smtClean="0"/>
                <a:t>6  diagrammes permettant de le décrire.</a:t>
              </a:r>
              <a:endParaRPr lang="fr-FR" dirty="0"/>
            </a:p>
          </p:txBody>
        </p:sp>
        <p:sp>
          <p:nvSpPr>
            <p:cNvPr id="14" name="Accolade ouvrante 13"/>
            <p:cNvSpPr/>
            <p:nvPr/>
          </p:nvSpPr>
          <p:spPr>
            <a:xfrm>
              <a:off x="2285984" y="1000108"/>
              <a:ext cx="142876" cy="314327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5" name="ZoneTexte 14"/>
          <p:cNvSpPr txBox="1"/>
          <p:nvPr/>
        </p:nvSpPr>
        <p:spPr>
          <a:xfrm>
            <a:off x="1928794" y="2357430"/>
            <a:ext cx="428628" cy="369332"/>
          </a:xfrm>
          <a:prstGeom prst="rect">
            <a:avLst/>
          </a:prstGeom>
          <a:noFill/>
        </p:spPr>
        <p:txBody>
          <a:bodyPr wrap="square" rtlCol="0">
            <a:spAutoFit/>
          </a:bodyPr>
          <a:lstStyle/>
          <a:p>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à coins arrondis 19"/>
          <p:cNvSpPr/>
          <p:nvPr/>
        </p:nvSpPr>
        <p:spPr>
          <a:xfrm>
            <a:off x="323528" y="1196752"/>
            <a:ext cx="8568952" cy="52565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4" name="ZoneTexte 23"/>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err="1" smtClean="0"/>
              <a:t>SysML</a:t>
            </a:r>
            <a:r>
              <a:rPr lang="fr-FR" sz="2400" dirty="0" smtClean="0"/>
              <a:t>, l’ensemble des 9 diagrammes</a:t>
            </a:r>
            <a:endParaRPr lang="fr-FR" sz="2400" dirty="0"/>
          </a:p>
        </p:txBody>
      </p:sp>
      <p:sp>
        <p:nvSpPr>
          <p:cNvPr id="17" name="Rectangle à coins arrondis 16"/>
          <p:cNvSpPr/>
          <p:nvPr/>
        </p:nvSpPr>
        <p:spPr>
          <a:xfrm>
            <a:off x="3851920" y="2564904"/>
            <a:ext cx="4896544" cy="3744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6" name="Rectangle à coins arrondis 15"/>
          <p:cNvSpPr/>
          <p:nvPr/>
        </p:nvSpPr>
        <p:spPr>
          <a:xfrm>
            <a:off x="539552" y="2636912"/>
            <a:ext cx="3168352" cy="36724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2" name="Rectangle à coins arrondis 1"/>
          <p:cNvSpPr/>
          <p:nvPr/>
        </p:nvSpPr>
        <p:spPr>
          <a:xfrm>
            <a:off x="683568" y="2924944"/>
            <a:ext cx="1296144"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d’activités</a:t>
            </a:r>
          </a:p>
        </p:txBody>
      </p:sp>
      <p:sp>
        <p:nvSpPr>
          <p:cNvPr id="3" name="Rectangle à coins arrondis 2"/>
          <p:cNvSpPr/>
          <p:nvPr/>
        </p:nvSpPr>
        <p:spPr>
          <a:xfrm>
            <a:off x="2195736" y="2924944"/>
            <a:ext cx="1296144"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d’états</a:t>
            </a:r>
            <a:endParaRPr lang="fr-FR" sz="1400" dirty="0"/>
          </a:p>
        </p:txBody>
      </p:sp>
      <p:sp>
        <p:nvSpPr>
          <p:cNvPr id="4" name="Rectangle à coins arrondis 3"/>
          <p:cNvSpPr/>
          <p:nvPr/>
        </p:nvSpPr>
        <p:spPr>
          <a:xfrm>
            <a:off x="683568" y="3789040"/>
            <a:ext cx="1296144"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séquences</a:t>
            </a:r>
          </a:p>
        </p:txBody>
      </p:sp>
      <p:sp>
        <p:nvSpPr>
          <p:cNvPr id="5" name="Rectangle à coins arrondis 4"/>
          <p:cNvSpPr/>
          <p:nvPr/>
        </p:nvSpPr>
        <p:spPr>
          <a:xfrm>
            <a:off x="2195736" y="3789040"/>
            <a:ext cx="1296144"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cas d’utilisation</a:t>
            </a:r>
            <a:endParaRPr lang="fr-FR" sz="1400" dirty="0"/>
          </a:p>
        </p:txBody>
      </p:sp>
      <p:sp>
        <p:nvSpPr>
          <p:cNvPr id="6" name="Rectangle à coins arrondis 5"/>
          <p:cNvSpPr/>
          <p:nvPr/>
        </p:nvSpPr>
        <p:spPr>
          <a:xfrm>
            <a:off x="3995936" y="2924944"/>
            <a:ext cx="1440160"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définition de blocs</a:t>
            </a:r>
            <a:endParaRPr lang="fr-FR" sz="1400" dirty="0"/>
          </a:p>
        </p:txBody>
      </p:sp>
      <p:sp>
        <p:nvSpPr>
          <p:cNvPr id="7" name="Rectangle à coins arrondis 6"/>
          <p:cNvSpPr/>
          <p:nvPr/>
        </p:nvSpPr>
        <p:spPr>
          <a:xfrm>
            <a:off x="5580112" y="2924944"/>
            <a:ext cx="1440160"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blocs internes</a:t>
            </a:r>
            <a:endParaRPr lang="fr-FR" sz="1400" dirty="0"/>
          </a:p>
        </p:txBody>
      </p:sp>
      <p:sp>
        <p:nvSpPr>
          <p:cNvPr id="8" name="Rectangle à coins arrondis 7"/>
          <p:cNvSpPr/>
          <p:nvPr/>
        </p:nvSpPr>
        <p:spPr>
          <a:xfrm>
            <a:off x="7164288" y="2924944"/>
            <a:ext cx="1440160"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package</a:t>
            </a:r>
            <a:endParaRPr lang="fr-FR" sz="1400" dirty="0"/>
          </a:p>
        </p:txBody>
      </p:sp>
      <p:sp>
        <p:nvSpPr>
          <p:cNvPr id="9" name="Rectangle à coins arrondis 8"/>
          <p:cNvSpPr/>
          <p:nvPr/>
        </p:nvSpPr>
        <p:spPr>
          <a:xfrm>
            <a:off x="5508104" y="4437112"/>
            <a:ext cx="1584176"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paramétrique</a:t>
            </a:r>
            <a:endParaRPr lang="fr-FR" sz="1400" dirty="0"/>
          </a:p>
        </p:txBody>
      </p:sp>
      <p:cxnSp>
        <p:nvCxnSpPr>
          <p:cNvPr id="11" name="Connecteur droit avec flèche 10"/>
          <p:cNvCxnSpPr>
            <a:stCxn id="9" idx="0"/>
            <a:endCxn id="7" idx="2"/>
          </p:cNvCxnSpPr>
          <p:nvPr/>
        </p:nvCxnSpPr>
        <p:spPr>
          <a:xfrm rot="5400000" flipH="1" flipV="1">
            <a:off x="5940152" y="4077072"/>
            <a:ext cx="72008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3000364" y="1500174"/>
            <a:ext cx="1387532" cy="8726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Diagramme</a:t>
            </a:r>
            <a:br>
              <a:rPr lang="fr-FR" sz="1400" dirty="0" smtClean="0"/>
            </a:br>
            <a:r>
              <a:rPr lang="fr-FR" sz="1400" dirty="0" smtClean="0"/>
              <a:t>d’exigences</a:t>
            </a:r>
            <a:endParaRPr lang="fr-FR" sz="1400" dirty="0"/>
          </a:p>
        </p:txBody>
      </p:sp>
      <p:sp>
        <p:nvSpPr>
          <p:cNvPr id="18" name="ZoneTexte 17"/>
          <p:cNvSpPr txBox="1"/>
          <p:nvPr/>
        </p:nvSpPr>
        <p:spPr>
          <a:xfrm>
            <a:off x="785786" y="5429264"/>
            <a:ext cx="2416922" cy="646331"/>
          </a:xfrm>
          <a:prstGeom prst="rect">
            <a:avLst/>
          </a:prstGeom>
          <a:noFill/>
        </p:spPr>
        <p:txBody>
          <a:bodyPr wrap="square" rtlCol="0">
            <a:spAutoFit/>
          </a:bodyPr>
          <a:lstStyle/>
          <a:p>
            <a:pPr algn="ctr"/>
            <a:r>
              <a:rPr lang="fr-FR" dirty="0" smtClean="0"/>
              <a:t>Diagrammes comportementaux</a:t>
            </a:r>
            <a:endParaRPr lang="fr-FR" dirty="0"/>
          </a:p>
        </p:txBody>
      </p:sp>
      <p:sp>
        <p:nvSpPr>
          <p:cNvPr id="19" name="ZoneTexte 18"/>
          <p:cNvSpPr txBox="1"/>
          <p:nvPr/>
        </p:nvSpPr>
        <p:spPr>
          <a:xfrm>
            <a:off x="5364088" y="5517232"/>
            <a:ext cx="2088232" cy="646331"/>
          </a:xfrm>
          <a:prstGeom prst="rect">
            <a:avLst/>
          </a:prstGeom>
          <a:noFill/>
        </p:spPr>
        <p:txBody>
          <a:bodyPr wrap="square" rtlCol="0">
            <a:spAutoFit/>
          </a:bodyPr>
          <a:lstStyle/>
          <a:p>
            <a:pPr algn="ctr"/>
            <a:r>
              <a:rPr lang="fr-FR" dirty="0" smtClean="0"/>
              <a:t>Diagrammes structurels</a:t>
            </a:r>
            <a:endParaRPr lang="fr-FR" dirty="0"/>
          </a:p>
        </p:txBody>
      </p:sp>
      <p:pic>
        <p:nvPicPr>
          <p:cNvPr id="6146"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
        <p:nvSpPr>
          <p:cNvPr id="21" name="ZoneTexte 20"/>
          <p:cNvSpPr txBox="1"/>
          <p:nvPr/>
        </p:nvSpPr>
        <p:spPr>
          <a:xfrm>
            <a:off x="1142976" y="928670"/>
            <a:ext cx="2571768" cy="338554"/>
          </a:xfrm>
          <a:prstGeom prst="rect">
            <a:avLst/>
          </a:prstGeom>
          <a:noFill/>
        </p:spPr>
        <p:txBody>
          <a:bodyPr wrap="square" rtlCol="0">
            <a:spAutoFit/>
          </a:bodyPr>
          <a:lstStyle/>
          <a:p>
            <a:r>
              <a:rPr lang="fr-FR" sz="1600" dirty="0" smtClean="0"/>
              <a:t>Frontière d’étude</a:t>
            </a:r>
            <a:endParaRPr lang="fr-FR"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à coins arrondis 22"/>
          <p:cNvSpPr/>
          <p:nvPr/>
        </p:nvSpPr>
        <p:spPr>
          <a:xfrm>
            <a:off x="323528" y="1196752"/>
            <a:ext cx="8568952" cy="52565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7" name="Rectangle à coins arrondis 16"/>
          <p:cNvSpPr/>
          <p:nvPr/>
        </p:nvSpPr>
        <p:spPr>
          <a:xfrm>
            <a:off x="3851920" y="2564904"/>
            <a:ext cx="4896544" cy="3744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6" name="Rectangle à coins arrondis 15"/>
          <p:cNvSpPr/>
          <p:nvPr/>
        </p:nvSpPr>
        <p:spPr>
          <a:xfrm>
            <a:off x="539552" y="2636912"/>
            <a:ext cx="3168352" cy="36724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2" name="Rectangle à coins arrondis 1"/>
          <p:cNvSpPr/>
          <p:nvPr/>
        </p:nvSpPr>
        <p:spPr>
          <a:xfrm>
            <a:off x="683568"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d’activité</a:t>
            </a:r>
          </a:p>
        </p:txBody>
      </p:sp>
      <p:sp>
        <p:nvSpPr>
          <p:cNvPr id="3" name="Rectangle à coins arrondis 2"/>
          <p:cNvSpPr/>
          <p:nvPr/>
        </p:nvSpPr>
        <p:spPr>
          <a:xfrm>
            <a:off x="2195736" y="2924944"/>
            <a:ext cx="1296144"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d’états</a:t>
            </a:r>
            <a:endParaRPr lang="fr-FR" sz="1400" dirty="0"/>
          </a:p>
        </p:txBody>
      </p:sp>
      <p:sp>
        <p:nvSpPr>
          <p:cNvPr id="4" name="Rectangle à coins arrondis 3"/>
          <p:cNvSpPr/>
          <p:nvPr/>
        </p:nvSpPr>
        <p:spPr>
          <a:xfrm>
            <a:off x="683568" y="3789040"/>
            <a:ext cx="1296144"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séquences</a:t>
            </a:r>
          </a:p>
        </p:txBody>
      </p:sp>
      <p:sp>
        <p:nvSpPr>
          <p:cNvPr id="5" name="Rectangle à coins arrondis 4"/>
          <p:cNvSpPr/>
          <p:nvPr/>
        </p:nvSpPr>
        <p:spPr>
          <a:xfrm>
            <a:off x="2104845" y="3789040"/>
            <a:ext cx="1387035"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cas d’utilisation</a:t>
            </a:r>
            <a:endParaRPr lang="fr-FR" sz="1400" dirty="0"/>
          </a:p>
        </p:txBody>
      </p:sp>
      <p:sp>
        <p:nvSpPr>
          <p:cNvPr id="6" name="Rectangle à coins arrondis 5"/>
          <p:cNvSpPr/>
          <p:nvPr/>
        </p:nvSpPr>
        <p:spPr>
          <a:xfrm>
            <a:off x="3995936" y="2924944"/>
            <a:ext cx="1440160"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définition de bloc</a:t>
            </a:r>
            <a:endParaRPr lang="fr-FR" sz="1400" dirty="0"/>
          </a:p>
        </p:txBody>
      </p:sp>
      <p:sp>
        <p:nvSpPr>
          <p:cNvPr id="7" name="Rectangle à coins arrondis 6"/>
          <p:cNvSpPr/>
          <p:nvPr/>
        </p:nvSpPr>
        <p:spPr>
          <a:xfrm>
            <a:off x="5580112" y="2924944"/>
            <a:ext cx="1440160"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bloc interne</a:t>
            </a:r>
            <a:endParaRPr lang="fr-FR" sz="1400" dirty="0"/>
          </a:p>
        </p:txBody>
      </p:sp>
      <p:sp>
        <p:nvSpPr>
          <p:cNvPr id="8" name="Rectangle à coins arrondis 7"/>
          <p:cNvSpPr/>
          <p:nvPr/>
        </p:nvSpPr>
        <p:spPr>
          <a:xfrm>
            <a:off x="7164288"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de  package</a:t>
            </a:r>
            <a:endParaRPr lang="fr-FR" sz="1400" dirty="0">
              <a:solidFill>
                <a:schemeClr val="bg1">
                  <a:lumMod val="50000"/>
                </a:schemeClr>
              </a:solidFill>
            </a:endParaRPr>
          </a:p>
        </p:txBody>
      </p:sp>
      <p:sp>
        <p:nvSpPr>
          <p:cNvPr id="9" name="Rectangle à coins arrondis 8"/>
          <p:cNvSpPr/>
          <p:nvPr/>
        </p:nvSpPr>
        <p:spPr>
          <a:xfrm>
            <a:off x="5508104" y="4437112"/>
            <a:ext cx="1584176"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paramétrique</a:t>
            </a:r>
            <a:endParaRPr lang="fr-FR" sz="1400" dirty="0">
              <a:solidFill>
                <a:schemeClr val="bg1">
                  <a:lumMod val="50000"/>
                </a:schemeClr>
              </a:solidFill>
            </a:endParaRPr>
          </a:p>
        </p:txBody>
      </p:sp>
      <p:cxnSp>
        <p:nvCxnSpPr>
          <p:cNvPr id="11" name="Connecteur droit avec flèche 10"/>
          <p:cNvCxnSpPr>
            <a:stCxn id="9" idx="0"/>
            <a:endCxn id="7" idx="2"/>
          </p:cNvCxnSpPr>
          <p:nvPr/>
        </p:nvCxnSpPr>
        <p:spPr>
          <a:xfrm rot="5400000" flipH="1" flipV="1">
            <a:off x="5940152" y="4077072"/>
            <a:ext cx="72008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Ce qui est retenu en STI2D: 6 diagrammes</a:t>
            </a:r>
            <a:endParaRPr lang="fr-FR" sz="2400" dirty="0"/>
          </a:p>
        </p:txBody>
      </p:sp>
      <p:pic>
        <p:nvPicPr>
          <p:cNvPr id="24"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
        <p:nvSpPr>
          <p:cNvPr id="20" name="ZoneTexte 19"/>
          <p:cNvSpPr txBox="1"/>
          <p:nvPr/>
        </p:nvSpPr>
        <p:spPr>
          <a:xfrm>
            <a:off x="1142976" y="928670"/>
            <a:ext cx="2571768" cy="338554"/>
          </a:xfrm>
          <a:prstGeom prst="rect">
            <a:avLst/>
          </a:prstGeom>
          <a:noFill/>
        </p:spPr>
        <p:txBody>
          <a:bodyPr wrap="square" rtlCol="0">
            <a:spAutoFit/>
          </a:bodyPr>
          <a:lstStyle/>
          <a:p>
            <a:r>
              <a:rPr lang="fr-FR" sz="1600" dirty="0" smtClean="0"/>
              <a:t>Frontière d’étude</a:t>
            </a:r>
            <a:endParaRPr lang="fr-FR" sz="1600" dirty="0"/>
          </a:p>
        </p:txBody>
      </p:sp>
      <p:sp>
        <p:nvSpPr>
          <p:cNvPr id="21" name="Rectangle à coins arrondis 20"/>
          <p:cNvSpPr/>
          <p:nvPr/>
        </p:nvSpPr>
        <p:spPr>
          <a:xfrm>
            <a:off x="3000364" y="1500174"/>
            <a:ext cx="1387532" cy="8726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Diagramme</a:t>
            </a:r>
            <a:br>
              <a:rPr lang="fr-FR" sz="1400" dirty="0" smtClean="0"/>
            </a:br>
            <a:r>
              <a:rPr lang="fr-FR" sz="1400" dirty="0" smtClean="0"/>
              <a:t>d’exigences</a:t>
            </a:r>
            <a:endParaRPr lang="fr-FR" sz="1400" dirty="0"/>
          </a:p>
        </p:txBody>
      </p:sp>
      <p:sp>
        <p:nvSpPr>
          <p:cNvPr id="25" name="ZoneTexte 24"/>
          <p:cNvSpPr txBox="1"/>
          <p:nvPr/>
        </p:nvSpPr>
        <p:spPr>
          <a:xfrm>
            <a:off x="785786" y="5429264"/>
            <a:ext cx="2416922" cy="646331"/>
          </a:xfrm>
          <a:prstGeom prst="rect">
            <a:avLst/>
          </a:prstGeom>
          <a:noFill/>
        </p:spPr>
        <p:txBody>
          <a:bodyPr wrap="square" rtlCol="0">
            <a:spAutoFit/>
          </a:bodyPr>
          <a:lstStyle/>
          <a:p>
            <a:pPr algn="ctr"/>
            <a:r>
              <a:rPr lang="fr-FR" dirty="0" smtClean="0"/>
              <a:t>Diagrammes comportementaux</a:t>
            </a:r>
            <a:endParaRPr lang="fr-FR" dirty="0"/>
          </a:p>
        </p:txBody>
      </p:sp>
      <p:sp>
        <p:nvSpPr>
          <p:cNvPr id="26" name="ZoneTexte 25"/>
          <p:cNvSpPr txBox="1"/>
          <p:nvPr/>
        </p:nvSpPr>
        <p:spPr>
          <a:xfrm>
            <a:off x="5364088" y="5517232"/>
            <a:ext cx="2088232" cy="646331"/>
          </a:xfrm>
          <a:prstGeom prst="rect">
            <a:avLst/>
          </a:prstGeom>
          <a:noFill/>
        </p:spPr>
        <p:txBody>
          <a:bodyPr wrap="square" rtlCol="0">
            <a:spAutoFit/>
          </a:bodyPr>
          <a:lstStyle/>
          <a:p>
            <a:pPr algn="ctr"/>
            <a:r>
              <a:rPr lang="fr-FR" dirty="0" smtClean="0"/>
              <a:t>Diagrammes structurels</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à coins arrondis 22"/>
          <p:cNvSpPr/>
          <p:nvPr/>
        </p:nvSpPr>
        <p:spPr>
          <a:xfrm>
            <a:off x="323528" y="1196752"/>
            <a:ext cx="8568952" cy="52565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7" name="Rectangle à coins arrondis 16"/>
          <p:cNvSpPr/>
          <p:nvPr/>
        </p:nvSpPr>
        <p:spPr>
          <a:xfrm>
            <a:off x="3851920" y="2564904"/>
            <a:ext cx="4896544" cy="3744416"/>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endParaRPr lang="fr-FR"/>
          </a:p>
        </p:txBody>
      </p:sp>
      <p:sp>
        <p:nvSpPr>
          <p:cNvPr id="16" name="Rectangle à coins arrondis 15"/>
          <p:cNvSpPr/>
          <p:nvPr/>
        </p:nvSpPr>
        <p:spPr>
          <a:xfrm>
            <a:off x="539552" y="2636912"/>
            <a:ext cx="3168352" cy="36724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2" name="Rectangle à coins arrondis 1"/>
          <p:cNvSpPr/>
          <p:nvPr/>
        </p:nvSpPr>
        <p:spPr>
          <a:xfrm>
            <a:off x="683568"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d’activité</a:t>
            </a:r>
          </a:p>
        </p:txBody>
      </p:sp>
      <p:sp>
        <p:nvSpPr>
          <p:cNvPr id="3" name="Rectangle à coins arrondis 2"/>
          <p:cNvSpPr/>
          <p:nvPr/>
        </p:nvSpPr>
        <p:spPr>
          <a:xfrm>
            <a:off x="2195736" y="2924944"/>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d’états</a:t>
            </a:r>
            <a:endParaRPr lang="fr-FR" sz="1400" dirty="0"/>
          </a:p>
        </p:txBody>
      </p:sp>
      <p:sp>
        <p:nvSpPr>
          <p:cNvPr id="4" name="Rectangle à coins arrondis 3"/>
          <p:cNvSpPr/>
          <p:nvPr/>
        </p:nvSpPr>
        <p:spPr>
          <a:xfrm>
            <a:off x="683568" y="3789040"/>
            <a:ext cx="1296144" cy="720080"/>
          </a:xfrm>
          <a:prstGeom prst="roundRect">
            <a:avLst/>
          </a:prstGeom>
        </p:spPr>
        <p:style>
          <a:lnRef idx="1">
            <a:schemeClr val="accent6"/>
          </a:lnRef>
          <a:fillRef idx="1001">
            <a:schemeClr val="lt2"/>
          </a:fillRef>
          <a:effectRef idx="1">
            <a:schemeClr val="accent6"/>
          </a:effectRef>
          <a:fontRef idx="minor">
            <a:schemeClr val="dk1"/>
          </a:fontRef>
        </p:style>
        <p:txBody>
          <a:bodyPr rtlCol="0" anchor="ctr"/>
          <a:lstStyle/>
          <a:p>
            <a:pPr algn="ctr"/>
            <a:r>
              <a:rPr lang="fr-FR" sz="1400" dirty="0" smtClean="0"/>
              <a:t>Diagramme</a:t>
            </a:r>
            <a:br>
              <a:rPr lang="fr-FR" sz="1400" dirty="0" smtClean="0"/>
            </a:br>
            <a:r>
              <a:rPr lang="fr-FR" sz="1400" dirty="0" smtClean="0"/>
              <a:t>de séquence</a:t>
            </a:r>
          </a:p>
        </p:txBody>
      </p:sp>
      <p:sp>
        <p:nvSpPr>
          <p:cNvPr id="5" name="Rectangle à coins arrondis 4"/>
          <p:cNvSpPr/>
          <p:nvPr/>
        </p:nvSpPr>
        <p:spPr>
          <a:xfrm>
            <a:off x="2156604" y="3789040"/>
            <a:ext cx="144923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effectLst>
                  <a:outerShdw blurRad="50800" dist="38100" dir="2700000" algn="tl" rotWithShape="0">
                    <a:prstClr val="black">
                      <a:alpha val="40000"/>
                    </a:prstClr>
                  </a:outerShdw>
                </a:effectLst>
              </a:rPr>
              <a:t>Diagramme</a:t>
            </a:r>
            <a:br>
              <a:rPr lang="fr-FR" sz="1400" dirty="0" smtClean="0">
                <a:effectLst>
                  <a:outerShdw blurRad="50800" dist="38100" dir="2700000" algn="tl" rotWithShape="0">
                    <a:prstClr val="black">
                      <a:alpha val="40000"/>
                    </a:prstClr>
                  </a:outerShdw>
                </a:effectLst>
              </a:rPr>
            </a:br>
            <a:r>
              <a:rPr lang="fr-FR" sz="1400" dirty="0" smtClean="0">
                <a:effectLst>
                  <a:outerShdw blurRad="50800" dist="38100" dir="2700000" algn="tl" rotWithShape="0">
                    <a:prstClr val="black">
                      <a:alpha val="40000"/>
                    </a:prstClr>
                  </a:outerShdw>
                </a:effectLst>
              </a:rPr>
              <a:t>de cas d’utilisation</a:t>
            </a:r>
            <a:endParaRPr lang="fr-FR" sz="1400" dirty="0">
              <a:effectLst>
                <a:outerShdw blurRad="50800" dist="38100" dir="2700000" algn="tl" rotWithShape="0">
                  <a:prstClr val="black">
                    <a:alpha val="40000"/>
                  </a:prstClr>
                </a:outerShdw>
              </a:effectLst>
            </a:endParaRPr>
          </a:p>
        </p:txBody>
      </p:sp>
      <p:sp>
        <p:nvSpPr>
          <p:cNvPr id="6" name="Rectangle à coins arrondis 5"/>
          <p:cNvSpPr/>
          <p:nvPr/>
        </p:nvSpPr>
        <p:spPr>
          <a:xfrm>
            <a:off x="3995936"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définition de bloc</a:t>
            </a:r>
            <a:endParaRPr lang="fr-FR" sz="1400" dirty="0"/>
          </a:p>
        </p:txBody>
      </p:sp>
      <p:sp>
        <p:nvSpPr>
          <p:cNvPr id="7" name="Rectangle à coins arrondis 6"/>
          <p:cNvSpPr/>
          <p:nvPr/>
        </p:nvSpPr>
        <p:spPr>
          <a:xfrm>
            <a:off x="5580112"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t>Diagramme</a:t>
            </a:r>
            <a:br>
              <a:rPr lang="fr-FR" sz="1400" dirty="0" smtClean="0"/>
            </a:br>
            <a:r>
              <a:rPr lang="fr-FR" sz="1400" dirty="0" smtClean="0"/>
              <a:t>de bloc interne</a:t>
            </a:r>
            <a:endParaRPr lang="fr-FR" sz="1400" dirty="0"/>
          </a:p>
        </p:txBody>
      </p:sp>
      <p:sp>
        <p:nvSpPr>
          <p:cNvPr id="8" name="Rectangle à coins arrondis 7"/>
          <p:cNvSpPr/>
          <p:nvPr/>
        </p:nvSpPr>
        <p:spPr>
          <a:xfrm>
            <a:off x="7164288" y="2924944"/>
            <a:ext cx="1440160"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de  package</a:t>
            </a:r>
            <a:endParaRPr lang="fr-FR" sz="1400" dirty="0">
              <a:solidFill>
                <a:schemeClr val="bg1">
                  <a:lumMod val="50000"/>
                </a:schemeClr>
              </a:solidFill>
            </a:endParaRPr>
          </a:p>
        </p:txBody>
      </p:sp>
      <p:sp>
        <p:nvSpPr>
          <p:cNvPr id="9" name="Rectangle à coins arrondis 8"/>
          <p:cNvSpPr/>
          <p:nvPr/>
        </p:nvSpPr>
        <p:spPr>
          <a:xfrm>
            <a:off x="5508104" y="4437112"/>
            <a:ext cx="1584176" cy="792088"/>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ctr"/>
            <a:r>
              <a:rPr lang="fr-FR" sz="1400" dirty="0" smtClean="0">
                <a:solidFill>
                  <a:schemeClr val="bg1">
                    <a:lumMod val="50000"/>
                  </a:schemeClr>
                </a:solidFill>
              </a:rPr>
              <a:t>Diagramme</a:t>
            </a:r>
            <a:br>
              <a:rPr lang="fr-FR" sz="1400" dirty="0" smtClean="0">
                <a:solidFill>
                  <a:schemeClr val="bg1">
                    <a:lumMod val="50000"/>
                  </a:schemeClr>
                </a:solidFill>
              </a:rPr>
            </a:br>
            <a:r>
              <a:rPr lang="fr-FR" sz="1400" dirty="0" smtClean="0">
                <a:solidFill>
                  <a:schemeClr val="bg1">
                    <a:lumMod val="50000"/>
                  </a:schemeClr>
                </a:solidFill>
              </a:rPr>
              <a:t>paramétrique</a:t>
            </a:r>
            <a:endParaRPr lang="fr-FR" sz="1400" dirty="0">
              <a:solidFill>
                <a:schemeClr val="bg1">
                  <a:lumMod val="50000"/>
                </a:schemeClr>
              </a:solidFill>
            </a:endParaRPr>
          </a:p>
        </p:txBody>
      </p:sp>
      <p:cxnSp>
        <p:nvCxnSpPr>
          <p:cNvPr id="11" name="Connecteur droit avec flèche 10"/>
          <p:cNvCxnSpPr>
            <a:stCxn id="9" idx="0"/>
            <a:endCxn id="7" idx="2"/>
          </p:cNvCxnSpPr>
          <p:nvPr/>
        </p:nvCxnSpPr>
        <p:spPr>
          <a:xfrm rot="5400000" flipH="1" flipV="1">
            <a:off x="5940152" y="4077072"/>
            <a:ext cx="72008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3000364" y="1428736"/>
            <a:ext cx="1440160" cy="792088"/>
          </a:xfrm>
          <a:prstGeom prst="roundRect">
            <a:avLst/>
          </a:prstGeom>
        </p:spPr>
        <p:style>
          <a:lnRef idx="1">
            <a:schemeClr val="accent2"/>
          </a:lnRef>
          <a:fillRef idx="1001">
            <a:schemeClr val="lt2"/>
          </a:fillRef>
          <a:effectRef idx="1">
            <a:schemeClr val="accent2"/>
          </a:effectRef>
          <a:fontRef idx="minor">
            <a:schemeClr val="dk1"/>
          </a:fontRef>
        </p:style>
        <p:txBody>
          <a:bodyPr rtlCol="0" anchor="ctr"/>
          <a:lstStyle/>
          <a:p>
            <a:pPr algn="ctr"/>
            <a:r>
              <a:rPr lang="fr-FR" sz="1400" dirty="0" smtClean="0"/>
              <a:t>Diagramme</a:t>
            </a:r>
            <a:br>
              <a:rPr lang="fr-FR" sz="1400" dirty="0" smtClean="0"/>
            </a:br>
            <a:r>
              <a:rPr lang="fr-FR" sz="1400" dirty="0" smtClean="0"/>
              <a:t>d’exigences</a:t>
            </a:r>
            <a:endParaRPr lang="fr-FR" sz="1400" dirty="0"/>
          </a:p>
        </p:txBody>
      </p:sp>
      <p:sp>
        <p:nvSpPr>
          <p:cNvPr id="18" name="ZoneTexte 17"/>
          <p:cNvSpPr txBox="1"/>
          <p:nvPr/>
        </p:nvSpPr>
        <p:spPr>
          <a:xfrm>
            <a:off x="971600" y="5445224"/>
            <a:ext cx="2088232" cy="646331"/>
          </a:xfrm>
          <a:prstGeom prst="rect">
            <a:avLst/>
          </a:prstGeom>
          <a:noFill/>
        </p:spPr>
        <p:txBody>
          <a:bodyPr wrap="square" rtlCol="0">
            <a:spAutoFit/>
          </a:bodyPr>
          <a:lstStyle/>
          <a:p>
            <a:pPr algn="ctr"/>
            <a:r>
              <a:rPr lang="fr-FR" dirty="0" smtClean="0"/>
              <a:t>Diagramme comportemental</a:t>
            </a:r>
            <a:endParaRPr lang="fr-FR" dirty="0"/>
          </a:p>
        </p:txBody>
      </p:sp>
      <p:sp>
        <p:nvSpPr>
          <p:cNvPr id="19" name="ZoneTexte 18"/>
          <p:cNvSpPr txBox="1"/>
          <p:nvPr/>
        </p:nvSpPr>
        <p:spPr>
          <a:xfrm>
            <a:off x="5364088" y="5517232"/>
            <a:ext cx="2088232" cy="646331"/>
          </a:xfrm>
          <a:prstGeom prst="rect">
            <a:avLst/>
          </a:prstGeom>
          <a:noFill/>
        </p:spPr>
        <p:txBody>
          <a:bodyPr wrap="square" rtlCol="0">
            <a:spAutoFit/>
          </a:bodyPr>
          <a:lstStyle/>
          <a:p>
            <a:pPr algn="ctr"/>
            <a:r>
              <a:rPr lang="fr-FR" dirty="0" smtClean="0"/>
              <a:t>Diagramme structurel</a:t>
            </a:r>
            <a:endParaRPr lang="fr-FR" dirty="0"/>
          </a:p>
        </p:txBody>
      </p:sp>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Diagramme de cas d’utilisation,</a:t>
            </a:r>
            <a:endParaRPr lang="fr-FR" sz="2400" dirty="0"/>
          </a:p>
        </p:txBody>
      </p:sp>
      <p:pic>
        <p:nvPicPr>
          <p:cNvPr id="20"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0392" y="404664"/>
            <a:ext cx="666750" cy="695325"/>
          </a:xfrm>
          <a:prstGeom prst="rect">
            <a:avLst/>
          </a:prstGeom>
          <a:noFill/>
        </p:spPr>
      </p:pic>
      <p:sp>
        <p:nvSpPr>
          <p:cNvPr id="21" name="ZoneTexte 20"/>
          <p:cNvSpPr txBox="1"/>
          <p:nvPr/>
        </p:nvSpPr>
        <p:spPr>
          <a:xfrm>
            <a:off x="1142976" y="928670"/>
            <a:ext cx="2571768" cy="338554"/>
          </a:xfrm>
          <a:prstGeom prst="rect">
            <a:avLst/>
          </a:prstGeom>
          <a:noFill/>
        </p:spPr>
        <p:txBody>
          <a:bodyPr wrap="square" rtlCol="0">
            <a:spAutoFit/>
          </a:bodyPr>
          <a:lstStyle/>
          <a:p>
            <a:r>
              <a:rPr lang="fr-FR" sz="1600" dirty="0" smtClean="0"/>
              <a:t>Frontière d’étude</a:t>
            </a:r>
            <a:endParaRPr lang="fr-F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536" y="404664"/>
            <a:ext cx="8352928" cy="461665"/>
          </a:xfrm>
          <a:prstGeom prst="rect">
            <a:avLst/>
          </a:prstGeom>
          <a:solidFill>
            <a:schemeClr val="accent6">
              <a:lumMod val="40000"/>
              <a:lumOff val="60000"/>
            </a:schemeClr>
          </a:solidFill>
        </p:spPr>
        <p:txBody>
          <a:bodyPr wrap="square" rtlCol="0">
            <a:spAutoFit/>
          </a:bodyPr>
          <a:lstStyle/>
          <a:p>
            <a:r>
              <a:rPr lang="fr-FR" sz="2400" dirty="0" smtClean="0"/>
              <a:t>Diagramme de cas d’utilisation</a:t>
            </a:r>
            <a:endParaRPr lang="fr-FR" sz="2400" dirty="0"/>
          </a:p>
        </p:txBody>
      </p:sp>
      <p:pic>
        <p:nvPicPr>
          <p:cNvPr id="25"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0392" y="404664"/>
            <a:ext cx="666750" cy="695325"/>
          </a:xfrm>
          <a:prstGeom prst="rect">
            <a:avLst/>
          </a:prstGeom>
          <a:noFill/>
        </p:spPr>
      </p:pic>
      <p:sp>
        <p:nvSpPr>
          <p:cNvPr id="7" name="ZoneTexte 6"/>
          <p:cNvSpPr txBox="1"/>
          <p:nvPr/>
        </p:nvSpPr>
        <p:spPr>
          <a:xfrm>
            <a:off x="500034" y="1071546"/>
            <a:ext cx="7072362" cy="738664"/>
          </a:xfrm>
          <a:prstGeom prst="rect">
            <a:avLst/>
          </a:prstGeom>
          <a:noFill/>
        </p:spPr>
        <p:txBody>
          <a:bodyPr wrap="square" rtlCol="0">
            <a:spAutoFit/>
          </a:bodyPr>
          <a:lstStyle/>
          <a:p>
            <a:r>
              <a:rPr lang="fr-FR" sz="1400" dirty="0" smtClean="0"/>
              <a:t>L’objectif est de recenser les besoins clients et de délimiter précisément le système, en recherchant les acteurs, ceux qui ont des interactions avec lui, et les cas d’utilisation, ce à quoi il sert.</a:t>
            </a:r>
            <a:endParaRPr lang="fr-FR" sz="1400" dirty="0"/>
          </a:p>
        </p:txBody>
      </p:sp>
      <p:pic>
        <p:nvPicPr>
          <p:cNvPr id="9" name="Picture 3"/>
          <p:cNvPicPr>
            <a:picLocks noChangeAspect="1" noChangeArrowheads="1"/>
          </p:cNvPicPr>
          <p:nvPr/>
        </p:nvPicPr>
        <p:blipFill>
          <a:blip r:embed="rId5" cstate="print"/>
          <a:srcRect l="21973" t="9766" r="6016" b="21652"/>
          <a:stretch>
            <a:fillRect/>
          </a:stretch>
        </p:blipFill>
        <p:spPr bwMode="auto">
          <a:xfrm>
            <a:off x="1115615" y="1844823"/>
            <a:ext cx="6552729" cy="46805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980</TotalTime>
  <Words>1396</Words>
  <Application>Microsoft Office PowerPoint</Application>
  <PresentationFormat>Affichage à l'écran (4:3)</PresentationFormat>
  <Paragraphs>504</Paragraphs>
  <Slides>31</Slides>
  <Notes>6</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Aspect</vt:lpstr>
      <vt:lpstr>Introduction à SysML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papa</dc:creator>
  <cp:lastModifiedBy>Passtek.net</cp:lastModifiedBy>
  <cp:revision>161</cp:revision>
  <dcterms:created xsi:type="dcterms:W3CDTF">2011-02-05T15:08:54Z</dcterms:created>
  <dcterms:modified xsi:type="dcterms:W3CDTF">2019-09-16T07:43:15Z</dcterms:modified>
</cp:coreProperties>
</file>